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3.xml" ContentType="application/vnd.openxmlformats-officedocument.them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6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7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8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9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10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11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12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74" r:id="rId11"/>
    <p:sldId id="275" r:id="rId12"/>
    <p:sldId id="277" r:id="rId13"/>
    <p:sldId id="283" r:id="rId14"/>
    <p:sldId id="284" r:id="rId15"/>
    <p:sldId id="285" r:id="rId16"/>
    <p:sldId id="286" r:id="rId17"/>
    <p:sldId id="289" r:id="rId18"/>
    <p:sldId id="290" r:id="rId19"/>
    <p:sldId id="292" r:id="rId20"/>
    <p:sldId id="294" r:id="rId21"/>
    <p:sldId id="321" r:id="rId22"/>
    <p:sldId id="302" r:id="rId23"/>
    <p:sldId id="303" r:id="rId24"/>
    <p:sldId id="304" r:id="rId25"/>
    <p:sldId id="305" r:id="rId26"/>
    <p:sldId id="320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72" y="56"/>
      </p:cViewPr>
      <p:guideLst>
        <p:guide orient="horz" pos="219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1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6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1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60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1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4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4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image" Target="../media/image9.jpeg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233.xml"/><Relationship Id="rId21" Type="http://schemas.openxmlformats.org/officeDocument/2006/relationships/image" Target="../media/image12.jpeg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image" Target="../media/image11.jpe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10" Type="http://schemas.openxmlformats.org/officeDocument/2006/relationships/tags" Target="../tags/tag240.xml"/><Relationship Id="rId19" Type="http://schemas.openxmlformats.org/officeDocument/2006/relationships/image" Target="../media/image10.jpe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image" Target="../media/image13.jpe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252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251.xml"/><Relationship Id="rId9" Type="http://schemas.openxmlformats.org/officeDocument/2006/relationships/tags" Target="../tags/tag25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58.xml"/><Relationship Id="rId16" Type="http://schemas.openxmlformats.org/officeDocument/2006/relationships/image" Target="../media/image16.jpe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image" Target="../media/image15.jpeg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4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75.xml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4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85.xml"/><Relationship Id="rId16" Type="http://schemas.openxmlformats.org/officeDocument/2006/relationships/image" Target="../media/image19.jpeg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image" Target="../media/image18.jpeg"/><Relationship Id="rId10" Type="http://schemas.openxmlformats.org/officeDocument/2006/relationships/tags" Target="../tags/tag293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2.jpe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4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image" Target="../media/image21.jpeg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image" Target="../media/image20.jpeg"/><Relationship Id="rId2" Type="http://schemas.openxmlformats.org/officeDocument/2006/relationships/tags" Target="../tags/tag299.xml"/><Relationship Id="rId16" Type="http://schemas.openxmlformats.org/officeDocument/2006/relationships/notesSlide" Target="../notesSlides/notesSlide10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tags" Target="../tags/tag324.xml"/><Relationship Id="rId18" Type="http://schemas.openxmlformats.org/officeDocument/2006/relationships/image" Target="../media/image22.jpeg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tags" Target="../tags/tag323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313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10" Type="http://schemas.openxmlformats.org/officeDocument/2006/relationships/tags" Target="../tags/tag321.xml"/><Relationship Id="rId19" Type="http://schemas.openxmlformats.org/officeDocument/2006/relationships/image" Target="../media/image23.jpeg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3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3" Type="http://schemas.openxmlformats.org/officeDocument/2006/relationships/tags" Target="../tags/tag159.xml"/><Relationship Id="rId21" Type="http://schemas.openxmlformats.org/officeDocument/2006/relationships/image" Target="../media/image5.jpe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image" Target="../media/image4.jpe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8.jpe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188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数字化车间管理系统项目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>
            <a:normAutofit/>
          </a:bodyPr>
          <a:lstStyle/>
          <a:p>
            <a:r>
              <a:rPr lang="zh-CN" altLang="en-US" b="1" dirty="0"/>
              <a:t>第四小组：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董伟、于宙翔、徐文彬、刘子凯、俞乐楠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当前车间管理流程概述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设备维护现状</a:t>
            </a:r>
          </a:p>
        </p:txBody>
      </p:sp>
      <p:pic>
        <p:nvPicPr>
          <p:cNvPr id="8" name="图片 7" descr="/data/temp/70224e8e-e99b-11ee-ad4e-8a1517721685.jpg@base@tag=imgScale&amp;m=1&amp;w=910&amp;h=1289&amp;q=9570224e8e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t="5543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维护效率问题</a:t>
            </a: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设备维护流程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当前车间设备维护流程包括定期检查、故障报修、维修记录等环节。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设备维护流程存在效率低下的问题，如报修响应慢、维修时间长等。</a:t>
            </a: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维护成本问题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设备维护成本较高，包括人力成本、备件成本等，需要优化管理以降低成本。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数字化车间管理系统的功能需求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生产计划的自动化和优化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系统能自动根据订单、设备、人员等资源情况，生成合理的生产计划。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 dirty="0">
                <a:solidFill>
                  <a:schemeClr val="tx1"/>
                </a:solidFill>
                <a:latin typeface="+mn-ea"/>
                <a:cs typeface="+mn-ea"/>
              </a:rPr>
              <a:t>自动化排程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71a30bfa-e99b-11ee-8b62-2e2a8e9ed241.jpg@base@tag=imgScale&amp;m=1&amp;w=799&amp;h=422&amp;q=9571a30bfa-e99b-11ee-8b62-2e2a8e9ed24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t="20051" b="20051"/>
          <a:stretch>
            <a:fillRect/>
          </a:stretch>
        </p:blipFill>
        <p:spPr>
          <a:xfrm>
            <a:off x="901097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系统能实时监控生产进度，根据实际情况自动或手动调整生产计划，确保生产顺利进行。</a:t>
            </a: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 dirty="0">
                <a:solidFill>
                  <a:schemeClr val="tx1"/>
                </a:solidFill>
                <a:latin typeface="+mn-ea"/>
                <a:cs typeface="+mn-ea"/>
              </a:rPr>
              <a:t>实时调整优化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71a3102c-e99b-11ee-8b62-2e2a8e9ed241.jpg@base@tag=imgScale&amp;m=1&amp;w=799&amp;h=422&amp;q=9571a3102c-e99b-11ee-8b62-2e2a8e9ed24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0"/>
          <a:srcRect t="8797" b="8797"/>
          <a:stretch>
            <a:fillRect/>
          </a:stretch>
        </p:blipFill>
        <p:spPr>
          <a:xfrm>
            <a:off x="4759324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利用大数据和AI技术，系统能预测生产趋势，提前发现潜在问题，为生产计划的制定提供有力支持。</a:t>
            </a: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 dirty="0">
                <a:solidFill>
                  <a:schemeClr val="tx1"/>
                </a:solidFill>
                <a:latin typeface="+mn-ea"/>
                <a:cs typeface="+mn-ea"/>
              </a:rPr>
              <a:t>智能预测分析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71a31304-e99b-11ee-8b62-2e2a8e9ed241.jpg@base@tag=imgScale&amp;m=1&amp;w=799&amp;h=422&amp;q=9571a31304-e99b-11ee-8b62-2e2a8e9ed241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1"/>
          <a:srcRect l="2624" r="2624"/>
          <a:stretch>
            <a:fillRect/>
          </a:stretch>
        </p:blipFill>
        <p:spPr>
          <a:xfrm>
            <a:off x="8617551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5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6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7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设备运行状态实时监控</a:t>
            </a:r>
          </a:p>
        </p:txBody>
      </p:sp>
      <p:pic>
        <p:nvPicPr>
          <p:cNvPr id="2" name="图片 1" descr="/data/temp/719b013d-e99b-11ee-ad4e-8a1517721685.jpg@base@tag=imgScale&amp;m=1&amp;w=1469&amp;h=1436&amp;q=95719b013d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25283" r="6460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90563" y="2076776"/>
            <a:ext cx="3393440" cy="7895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系统能够实时获取设备的运行状态信息，包括设备是否在线、运行状态、负载情况等。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90563" y="1722379"/>
            <a:ext cx="3389628" cy="3290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实时监控设备状态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90563" y="3512779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系统能够根据设备运行状态信息，对异常情况进行预警和报警，及时提醒管理人员进行处理。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90563" y="3148221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异常预警与报警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90563" y="4948783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系统能够保存设备运行状态的历史数据，并提供查询和分析功能，帮助管理人员了解设备的运行情况和优化管理策略。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90563" y="4574063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历史数据查询与分析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4" y="1307467"/>
            <a:ext cx="3114675" cy="992115"/>
          </a:xfrm>
        </p:spPr>
        <p:txBody>
          <a:bodyPr lIns="0" tIns="0" rIns="0" bIns="0" anchor="t" anchorCtr="0">
            <a:normAutofit/>
          </a:bodyPr>
          <a:lstStyle/>
          <a:p>
            <a:pPr algn="l"/>
            <a:r>
              <a:rPr lang="zh-CN" altLang="en-US" dirty="0"/>
              <a:t>设备维护预测和计划</a:t>
            </a:r>
          </a:p>
        </p:txBody>
      </p:sp>
      <p:pic>
        <p:nvPicPr>
          <p:cNvPr id="8" name="图片 7" descr="/data/temp/729b4a7e-e99b-11ee-b09d-e23e3fd9d6fc.jpg@base@tag=imgScale&amp;m=1&amp;w=515&amp;h=379&amp;q=95729b4a7e-e99b-11ee-b09d-e23e3fd9d6fc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19963" t="21636" r="9224" b="264"/>
          <a:stretch>
            <a:fillRect/>
          </a:stretch>
        </p:blipFill>
        <p:spPr>
          <a:xfrm>
            <a:off x="4308028" y="130557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/data/temp/729b4ad2-e99b-11ee-b09d-e23e3fd9d6fc.jpg@base@tag=imgScale&amp;m=1&amp;w=515&amp;h=379&amp;q=95729b4ad2-e99b-11ee-b09d-e23e3fd9d6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l="4665" r="4665"/>
          <a:stretch>
            <a:fillRect/>
          </a:stretch>
        </p:blipFill>
        <p:spPr>
          <a:xfrm>
            <a:off x="4308028" y="294694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 descr="/data/temp/729b4b36-e99b-11ee-b09d-e23e3fd9d6fc.jpg@base@tag=imgScale&amp;m=1&amp;w=515&amp;h=379&amp;q=95729b4b36-e99b-11ee-b09d-e23e3fd9d6f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t="874" b="874"/>
          <a:stretch>
            <a:fillRect/>
          </a:stretch>
        </p:blipFill>
        <p:spPr>
          <a:xfrm>
            <a:off x="4308028" y="458831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415458" y="163765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基于数据分析预测设备故障，提前安排维护，减少生产中断。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415458" y="130557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预测性维护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6415458" y="327902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根据设备历史数据和使用情况，制定长期和短期的维护计划。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415458" y="294694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维护计划制定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415458" y="4920398"/>
            <a:ext cx="4983795" cy="10349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通过数字化管理，优化维护流程，提高维护效率，降低维护成本。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415458" y="458831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维护效率提升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系统可用性和易用性期望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20675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系统界面设计简洁明了，避免过多的复杂元素，使用户一眼就能理解并快速上手。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882267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界面设计简洁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20674" y="4421101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系统提供用户反馈机制，用户可以随时向系统提出问题和建议，帮助系统不断完善和优化。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82267" y="4000155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用户反馈机制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910747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操作流程设计直观易懂，用户无需阅读繁琐的说明文档，即可轻松完成操作任务。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571704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操作流程直观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8E9D1B-7499-38D8-826E-E475B39F85F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10111" y="42372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系统提供用户反馈机制，用户可以随时向系统提出问题和建议，帮助系统不断完善和优化。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344AED-AF58-0861-00D9-4EC92D0E401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571704" y="38163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快速响应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系统实施过程中的参与和配合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4" y="1307467"/>
            <a:ext cx="3114675" cy="992115"/>
          </a:xfrm>
        </p:spPr>
        <p:txBody>
          <a:bodyPr lIns="0" tIns="0" rIns="0" bIns="0" anchor="t" anchorCtr="0">
            <a:normAutofit/>
          </a:bodyPr>
          <a:lstStyle/>
          <a:p>
            <a:pPr algn="l"/>
            <a:r>
              <a:rPr lang="zh-CN" altLang="en-US" dirty="0"/>
              <a:t>团队培训和系统建设的配合</a:t>
            </a:r>
          </a:p>
        </p:txBody>
      </p:sp>
      <p:pic>
        <p:nvPicPr>
          <p:cNvPr id="8" name="图片 7" descr="/data/temp/73d8da72-e99b-11ee-ad4e-8a1517721685.jpg@base@tag=imgScale&amp;m=1&amp;w=515&amp;h=379&amp;q=9573d8da72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r="27400" b="19789"/>
          <a:stretch>
            <a:fillRect/>
          </a:stretch>
        </p:blipFill>
        <p:spPr>
          <a:xfrm>
            <a:off x="4308028" y="130557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/data/temp/73d8e0a1-e99b-11ee-ad4e-8a1517721685.jpg@base@tag=imgScale&amp;m=1&amp;w=515&amp;h=379&amp;q=9573d8e0a1-e99b-11ee-ad4e-8a15177216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l="11964" r="11964"/>
          <a:stretch>
            <a:fillRect/>
          </a:stretch>
        </p:blipFill>
        <p:spPr>
          <a:xfrm>
            <a:off x="4308028" y="294694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 descr="/data/temp/73d8e5f0-e99b-11ee-ad4e-8a1517721685.jpg@base@tag=imgScale&amp;m=1&amp;w=515&amp;h=379&amp;q=9573d8e5f0-e99b-11ee-ad4e-8a15177216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r="23791" b="264"/>
          <a:stretch>
            <a:fillRect/>
          </a:stretch>
        </p:blipFill>
        <p:spPr>
          <a:xfrm>
            <a:off x="4308028" y="458831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415458" y="163765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团队成员积极参与系统培训，确保掌握系统操作和管理技能。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415458" y="130557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培训参与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6415458" y="327902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在系统建设过程中，各部门积极配合，确保系统顺利部署和运行。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415458" y="294694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配合实施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415458" y="4920398"/>
            <a:ext cx="4983795" cy="10349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团队提供持续的技术支持和维护，确保系统稳定运行并满足业务需求。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415458" y="458831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持续支持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项目背景</a:t>
            </a:r>
          </a:p>
        </p:txBody>
      </p:sp>
      <p:pic>
        <p:nvPicPr>
          <p:cNvPr id="5" name="图片 4" descr="/data/temp/6af9a58f-e999-11ee-9ab8-3e0d834f14ce.jpg@base@tag=imgScale&amp;m=1&amp;w=1033&amp;h=760&amp;q=956af9a58f-e999-11ee-9ab8-3e0d834f14c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24033" t="15162" r="3786"/>
          <a:stretch>
            <a:fillRect/>
          </a:stretch>
        </p:blipFill>
        <p:spPr>
          <a:xfrm>
            <a:off x="7586098" y="1079607"/>
            <a:ext cx="3722458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图片 5" descr="/data/temp/6af9a547-e999-11ee-9ab8-3e0d834f14ce.jpg@base@tag=imgScale&amp;m=1&amp;w=1036&amp;h=760&amp;q=956af9a547-e999-11ee-9ab8-3e0d834f14c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/>
          <a:srcRect l="4553" r="4553"/>
          <a:stretch>
            <a:fillRect/>
          </a:stretch>
        </p:blipFill>
        <p:spPr>
          <a:xfrm>
            <a:off x="3250994" y="1089133"/>
            <a:ext cx="3731263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7" name="Rectangle 41757_#color-886&amp;3357"/>
          <p:cNvSpPr/>
          <p:nvPr>
            <p:custDataLst>
              <p:tags r:id="rId5"/>
            </p:custDataLst>
          </p:nvPr>
        </p:nvSpPr>
        <p:spPr>
          <a:xfrm>
            <a:off x="3635222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4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8090993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084229" y="3487222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8359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效率低下，信息不透明，资源调度困难，浪费严重，监管维护难。</a:t>
            </a: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4084229" y="3948930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传统车间管理问题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539999" y="3487222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53936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利用大数据和人工智能等技术，解决传统车间管理问题。</a:t>
            </a: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539999" y="3948930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数字化车间管理系统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计划时间安排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第四周：需求文档的建立与完善</a:t>
            </a:r>
          </a:p>
        </p:txBody>
      </p:sp>
      <p:sp>
        <p:nvSpPr>
          <p:cNvPr id="9" name="圆角矩形 106"/>
          <p:cNvSpPr/>
          <p:nvPr>
            <p:custDataLst>
              <p:tags r:id="rId3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明确需求内容，制定文档框架，开始编写需求文档。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需求文档建立</a:t>
            </a:r>
          </a:p>
        </p:txBody>
      </p:sp>
      <p:sp>
        <p:nvSpPr>
          <p:cNvPr id="35" name="圆角矩形 106"/>
          <p:cNvSpPr/>
          <p:nvPr>
            <p:custDataLst>
              <p:tags r:id="rId6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1d3cfab4-e9fd-11ee-b09d-e23e3fd9d6fc.jpg@base@tag=imgScale&amp;m=1&amp;w=534&amp;h=534&amp;q=951d3cfab4-e9fd-11ee-b09d-e23e3fd9d6f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根据反馈和讨论，对需求文档进行修订和完善，确保文档准确、完整。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需求文档完善</a:t>
            </a: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1d3cfade-e9fd-11ee-b09d-e23e3fd9d6fc.jpg@base@tag=imgScale&amp;m=1&amp;w=534&amp;h=534&amp;q=951d3cfade-e9fd-11ee-b09d-e23e3fd9d6fc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rcRect l="13723" t="6541" r="20924" b="3357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3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92530" y="360045"/>
            <a:ext cx="5237480" cy="720090"/>
          </a:xfrm>
        </p:spPr>
        <p:txBody>
          <a:bodyPr lIns="0" tIns="0" rIns="0" bIns="0" anchor="b" anchorCtr="0">
            <a:normAutofit fontScale="90000"/>
          </a:bodyPr>
          <a:lstStyle/>
          <a:p>
            <a:r>
              <a:rPr lang="zh-CN" altLang="en-US" dirty="0"/>
              <a:t>第五周：项目建立与需求确认</a:t>
            </a:r>
          </a:p>
        </p:txBody>
      </p:sp>
      <p:pic>
        <p:nvPicPr>
          <p:cNvPr id="4" name="@path_Rectangle 41763-859&amp;389" descr="/data/temp/1cd383a5-e9fd-11ee-b09d-e23e3fd9d6fc.jpg@base@tag=imgScale&amp;m=1&amp;w=1403&amp;h=1904&amp;q=951cd383a5-e9fd-11ee-b09d-e23e3fd9d6fc"/>
          <p:cNvPicPr/>
          <p:nvPr>
            <p:custDataLst>
              <p:tags r:id="rId3"/>
            </p:custDataLst>
          </p:nvPr>
        </p:nvPicPr>
        <p:blipFill>
          <a:blip r:embed="rId18"/>
          <a:srcRect l="15959" r="20136"/>
        </p:blipFill>
        <p:spPr>
          <a:xfrm>
            <a:off x="7137400" y="0"/>
            <a:ext cx="5054600" cy="6858000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4" name="@path_1-845&amp;313"/>
          <p:cNvSpPr/>
          <p:nvPr>
            <p:custDataLst>
              <p:tags r:id="rId4"/>
            </p:custDataLst>
          </p:nvPr>
        </p:nvSpPr>
        <p:spPr>
          <a:xfrm>
            <a:off x="1481772" y="457231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5" name="@path_1-845&amp;313"/>
          <p:cNvSpPr/>
          <p:nvPr>
            <p:custDataLst>
              <p:tags r:id="rId5"/>
            </p:custDataLst>
          </p:nvPr>
        </p:nvSpPr>
        <p:spPr>
          <a:xfrm>
            <a:off x="915352" y="3236912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7" name="“_#color-785&amp;1094"/>
          <p:cNvSpPr/>
          <p:nvPr>
            <p:custDataLst>
              <p:tags r:id="rId6"/>
            </p:custDataLst>
          </p:nvPr>
        </p:nvSpPr>
        <p:spPr>
          <a:xfrm>
            <a:off x="1153477" y="350488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8" name="“_#color-785&amp;1094"/>
          <p:cNvSpPr/>
          <p:nvPr>
            <p:custDataLst>
              <p:tags r:id="rId7"/>
            </p:custDataLst>
          </p:nvPr>
        </p:nvSpPr>
        <p:spPr>
          <a:xfrm>
            <a:off x="1773237" y="4869497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981517" y="394366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收集客户需求，进行需求分析和整理，形成需求文档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2431733" y="5313362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404040"/>
                </a:solidFill>
                <a:latin typeface="+mn-ea"/>
                <a:cs typeface="+mn-ea"/>
              </a:rPr>
              <a:t>与客户确认需求，明确项目范围和预期成果，达成共识</a:t>
            </a:r>
          </a:p>
        </p:txBody>
      </p:sp>
      <p:sp>
        <p:nvSpPr>
          <p:cNvPr id="12" name="@path_1-845&amp;313"/>
          <p:cNvSpPr/>
          <p:nvPr>
            <p:custDataLst>
              <p:tags r:id="rId10"/>
            </p:custDataLst>
          </p:nvPr>
        </p:nvSpPr>
        <p:spPr>
          <a:xfrm>
            <a:off x="2041207" y="184816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6" name="“_#color-785&amp;1094"/>
          <p:cNvSpPr/>
          <p:nvPr>
            <p:custDataLst>
              <p:tags r:id="rId11"/>
            </p:custDataLst>
          </p:nvPr>
        </p:nvSpPr>
        <p:spPr>
          <a:xfrm>
            <a:off x="2354898" y="215106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3083243" y="250094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明确项目目标、范围、时间表，建立项目团队和分工</a:t>
            </a: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3083243" y="212820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项目启动会议</a:t>
            </a: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1981517" y="356076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+mn-ea"/>
                <a:cs typeface="+mn-ea"/>
              </a:rPr>
              <a:t>需求调研与分析</a:t>
            </a:r>
          </a:p>
        </p:txBody>
      </p:sp>
      <p:sp>
        <p:nvSpPr>
          <p:cNvPr id="3" name="矩形 2"/>
          <p:cNvSpPr/>
          <p:nvPr>
            <p:custDataLst>
              <p:tags r:id="rId15"/>
            </p:custDataLst>
          </p:nvPr>
        </p:nvSpPr>
        <p:spPr>
          <a:xfrm>
            <a:off x="2431733" y="491458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</a:rPr>
              <a:t>需求确认会议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人员计划与分工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8DB4572-514D-E214-05DD-EA7DCC50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从我们需求文档里面摘下来的分工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B974A5-AFCD-1869-F10D-B3B02E6F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60" y="1637585"/>
            <a:ext cx="6281310" cy="47742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b="1" dirty="0"/>
              <a:t>第四小组：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董伟、于宙翔、徐文彬、刘子凯、俞乐楠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6ac64e1f-e999-11ee-8b62-2e2a8e9ed241.jpg@base@tag=imgScale&amp;m=1&amp;w=1153&amp;h=1153&amp;q=956ac64e1f-e999-11ee-8b62-2e2a8e9ed24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8261" r="8908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项目前景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6043" y="2305421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提升生产效率和管理水平，增强企业竞争力。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6043" y="1914197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设计实施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6043" y="4398089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传统制造业，物流，医药，食品等。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6043" y="4006864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应用领域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96043" y="3352072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实时数据采集，全面监控，AI智能调度等。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6043" y="2960213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功能应用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096043" y="5444740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满足各行业需求，广泛应用前景。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6096043" y="5053516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前景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5401200" cy="720000"/>
          </a:xfrm>
        </p:spPr>
        <p:txBody>
          <a:bodyPr lIns="0" tIns="0" rIns="0" bIns="0" anchor="b"/>
          <a:lstStyle/>
          <a:p>
            <a:pPr algn="l"/>
            <a:r>
              <a:rPr lang="zh-CN" altLang="en-US"/>
              <a:t>预期效果</a:t>
            </a:r>
          </a:p>
        </p:txBody>
      </p:sp>
      <p:pic>
        <p:nvPicPr>
          <p:cNvPr id="4" name="图片 3" descr="/data/temp/717cb5c7-e999-11ee-ad4e-8a1517721685.jpg@base@tag=imgScale&amp;m=1&amp;w=1453&amp;h=1904&amp;q=95717cb5c7-e999-11ee-ad4e-8a1517721685"/>
          <p:cNvPicPr/>
          <p:nvPr>
            <p:custDataLst>
              <p:tags r:id="rId3"/>
            </p:custDataLst>
          </p:nvPr>
        </p:nvPicPr>
        <p:blipFill>
          <a:blip r:embed="rId20"/>
          <a:srcRect l="11838" r="11838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21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676018" y="20444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包括数据统计分析，供需决策分析，生产订单管理，排产计划生成等功能。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676018" y="17085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生产任务完成</a:t>
            </a: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20343" y="172440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676653" y="300011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包括设备台账管理，设备维护保养计划等功能。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1676653" y="266420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设备正常运行</a:t>
            </a: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720343" y="267626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677288" y="395579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包括原料采购、库存管理，物料配送，智能资源调度等功能。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1677288" y="361987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物料及时供应</a:t>
            </a: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720343" y="362813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720343" y="457999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04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1677288" y="491146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包括实时监控，质量检测，异常处理，质量数据分析等功能。</a:t>
            </a: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677288" y="457555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质量符合标准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1677288" y="58671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包括人员考勤，技能培训，岗位管理等功能。</a:t>
            </a: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677288" y="55312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人力资源充足</a:t>
            </a:r>
          </a:p>
        </p:txBody>
      </p:sp>
      <p:sp>
        <p:nvSpPr>
          <p:cNvPr id="28" name="椭圆 27"/>
          <p:cNvSpPr/>
          <p:nvPr>
            <p:custDataLst>
              <p:tags r:id="rId18"/>
            </p:custDataLst>
          </p:nvPr>
        </p:nvSpPr>
        <p:spPr>
          <a:xfrm>
            <a:off x="720343" y="553122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05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71981f94-e999-11ee-9644-eec9cb38f045.jpg@base@tag=imgScale&amp;m=1&amp;w=1394&amp;h=1904&amp;q=9571981f94-e999-11ee-9644-eec9cb38f04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l="13386" r="13386"/>
          <a:stretch>
            <a:fillRect/>
          </a:stretch>
        </p:blipFill>
        <p:spPr>
          <a:xfrm>
            <a:off x="0" y="0"/>
            <a:ext cx="5021920" cy="6858000"/>
          </a:xfrm>
          <a:custGeom>
            <a:avLst/>
            <a:gdLst>
              <a:gd name="connsiteX0" fmla="*/ 0 w 4150320"/>
              <a:gd name="connsiteY0" fmla="*/ 0 h 6227312"/>
              <a:gd name="connsiteX1" fmla="*/ 4150320 w 4150320"/>
              <a:gd name="connsiteY1" fmla="*/ 0 h 6227312"/>
              <a:gd name="connsiteX2" fmla="*/ 4150320 w 4150320"/>
              <a:gd name="connsiteY2" fmla="*/ 6227312 h 6227312"/>
              <a:gd name="connsiteX3" fmla="*/ 0 w 4150320"/>
              <a:gd name="connsiteY3" fmla="*/ 6227312 h 622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0320" h="6227312">
                <a:moveTo>
                  <a:pt x="0" y="0"/>
                </a:moveTo>
                <a:lnTo>
                  <a:pt x="4150320" y="0"/>
                </a:lnTo>
                <a:lnTo>
                  <a:pt x="4150320" y="6227312"/>
                </a:lnTo>
                <a:lnTo>
                  <a:pt x="0" y="622731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4494508" y="855294"/>
            <a:ext cx="7002167" cy="1833795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72323" y="998003"/>
            <a:ext cx="5087124" cy="1548377"/>
          </a:xfrm>
        </p:spPr>
        <p:txBody>
          <a:bodyPr lIns="0" tIns="0" rIns="0" bIns="0" anchor="ctr">
            <a:normAutofit/>
          </a:bodyPr>
          <a:lstStyle/>
          <a:p>
            <a:pPr algn="l"/>
            <a:r>
              <a:rPr lang="zh-CN" altLang="en-US" sz="3200" dirty="0">
                <a:solidFill>
                  <a:srgbClr val="FBFBFB"/>
                </a:solidFill>
                <a:latin typeface="+mn-ea"/>
                <a:ea typeface="+mn-ea"/>
              </a:rPr>
              <a:t>项目范围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330436" y="4287438"/>
            <a:ext cx="4624528" cy="9722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制造业中各种以车间作为生产单位的企业。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5772323" y="4287438"/>
            <a:ext cx="419589" cy="5323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7257c941-e999-11ee-8b62-2e2a8e9ed241.jpg@base@tag=imgScale&amp;m=1&amp;w=3384&amp;h=952&amp;q=957257c941-e999-11ee-8b62-2e2a8e9ed2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32570" b="3257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涉众评估及涉众选择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947293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内部员工，物流人员，监管部门，数据分析人员，供应商，客户。采用代表采样。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947420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涉众优先级从高到低为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data/temp/73ac91c5-e999-11ee-9644-eec9cb38f045.jpg@base@tag=imgScale&amp;m=1&amp;w=1076&amp;h=1904&amp;q=9573ac91c5-e999-11ee-9644-eec9cb38f04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8"/>
          <a:srcRect l="21698" r="21757"/>
          <a:stretch>
            <a:fillRect/>
          </a:stretch>
        </p:blipFill>
        <p:spPr>
          <a:xfrm>
            <a:off x="2899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443155" y="311324"/>
            <a:ext cx="7228617" cy="704850"/>
          </a:xfrm>
        </p:spPr>
        <p:txBody>
          <a:bodyPr lIns="0" tIns="0" rIns="0" bIns="0" anchor="b" anchorCtr="0">
            <a:normAutofit fontScale="90000"/>
          </a:bodyPr>
          <a:lstStyle/>
          <a:p>
            <a:r>
              <a:rPr lang="zh-CN" altLang="en-US" dirty="0"/>
              <a:t>硬数据采样（肯定没法做真的做的咯，</a:t>
            </a:r>
            <a:br>
              <a:rPr lang="en-US" altLang="zh-CN" dirty="0"/>
            </a:br>
            <a:r>
              <a:rPr lang="zh-CN" altLang="en-US" dirty="0"/>
              <a:t>下面是举的例子）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443155" y="2589212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ABC原料公司，123 Main Street, City，John Doe，每月供应，钢材-1000吨，橡胶-5000千克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443155" y="2121217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供应商信息（进）</a:t>
            </a:r>
          </a:p>
        </p:txBody>
      </p:sp>
      <p:sp>
        <p:nvSpPr>
          <p:cNvPr id="13" name="任意多边形: 形状 23"/>
          <p:cNvSpPr/>
          <p:nvPr>
            <p:custDataLst>
              <p:tags r:id="rId6"/>
            </p:custDataLst>
          </p:nvPr>
        </p:nvSpPr>
        <p:spPr>
          <a:xfrm>
            <a:off x="5809040" y="1631632"/>
            <a:ext cx="404495" cy="404495"/>
          </a:xfrm>
          <a:custGeom>
            <a:avLst/>
            <a:gdLst>
              <a:gd name="connsiteX0" fmla="*/ 375106 w 504000"/>
              <a:gd name="connsiteY0" fmla="*/ 131098 h 504000"/>
              <a:gd name="connsiteX1" fmla="*/ 391465 w 504000"/>
              <a:gd name="connsiteY1" fmla="*/ 142994 h 504000"/>
              <a:gd name="connsiteX2" fmla="*/ 389265 w 504000"/>
              <a:gd name="connsiteY2" fmla="*/ 163100 h 504000"/>
              <a:gd name="connsiteX3" fmla="*/ 308625 w 504000"/>
              <a:gd name="connsiteY3" fmla="*/ 273980 h 504000"/>
              <a:gd name="connsiteX4" fmla="*/ 295074 w 504000"/>
              <a:gd name="connsiteY4" fmla="*/ 282095 h 504000"/>
              <a:gd name="connsiteX5" fmla="*/ 279828 w 504000"/>
              <a:gd name="connsiteY5" fmla="*/ 277949 h 504000"/>
              <a:gd name="connsiteX6" fmla="*/ 200139 w 504000"/>
              <a:gd name="connsiteY6" fmla="*/ 215031 h 504000"/>
              <a:gd name="connsiteX7" fmla="*/ 147055 w 504000"/>
              <a:gd name="connsiteY7" fmla="*/ 284451 h 504000"/>
              <a:gd name="connsiteX8" fmla="*/ 118794 w 504000"/>
              <a:gd name="connsiteY8" fmla="*/ 288218 h 504000"/>
              <a:gd name="connsiteX9" fmla="*/ 115026 w 504000"/>
              <a:gd name="connsiteY9" fmla="*/ 259957 h 504000"/>
              <a:gd name="connsiteX10" fmla="*/ 180546 w 504000"/>
              <a:gd name="connsiteY10" fmla="*/ 174277 h 504000"/>
              <a:gd name="connsiteX11" fmla="*/ 194051 w 504000"/>
              <a:gd name="connsiteY11" fmla="*/ 166518 h 504000"/>
              <a:gd name="connsiteX12" fmla="*/ 209054 w 504000"/>
              <a:gd name="connsiteY12" fmla="*/ 170698 h 504000"/>
              <a:gd name="connsiteX13" fmla="*/ 288352 w 504000"/>
              <a:gd name="connsiteY13" fmla="*/ 233308 h 504000"/>
              <a:gd name="connsiteX14" fmla="*/ 356657 w 504000"/>
              <a:gd name="connsiteY14" fmla="*/ 139387 h 504000"/>
              <a:gd name="connsiteX15" fmla="*/ 375106 w 504000"/>
              <a:gd name="connsiteY15" fmla="*/ 131098 h 504000"/>
              <a:gd name="connsiteX16" fmla="*/ 70560 w 504000"/>
              <a:gd name="connsiteY16" fmla="*/ 80640 h 504000"/>
              <a:gd name="connsiteX17" fmla="*/ 70560 w 504000"/>
              <a:gd name="connsiteY17" fmla="*/ 347760 h 504000"/>
              <a:gd name="connsiteX18" fmla="*/ 433440 w 504000"/>
              <a:gd name="connsiteY18" fmla="*/ 347760 h 504000"/>
              <a:gd name="connsiteX19" fmla="*/ 433440 w 504000"/>
              <a:gd name="connsiteY19" fmla="*/ 80640 h 504000"/>
              <a:gd name="connsiteX20" fmla="*/ 252000 w 504000"/>
              <a:gd name="connsiteY20" fmla="*/ 0 h 504000"/>
              <a:gd name="connsiteX21" fmla="*/ 272160 w 504000"/>
              <a:gd name="connsiteY21" fmla="*/ 20160 h 504000"/>
              <a:gd name="connsiteX22" fmla="*/ 272160 w 504000"/>
              <a:gd name="connsiteY22" fmla="*/ 40320 h 504000"/>
              <a:gd name="connsiteX23" fmla="*/ 483840 w 504000"/>
              <a:gd name="connsiteY23" fmla="*/ 40320 h 504000"/>
              <a:gd name="connsiteX24" fmla="*/ 504000 w 504000"/>
              <a:gd name="connsiteY24" fmla="*/ 60480 h 504000"/>
              <a:gd name="connsiteX25" fmla="*/ 483840 w 504000"/>
              <a:gd name="connsiteY25" fmla="*/ 80640 h 504000"/>
              <a:gd name="connsiteX26" fmla="*/ 473760 w 504000"/>
              <a:gd name="connsiteY26" fmla="*/ 80640 h 504000"/>
              <a:gd name="connsiteX27" fmla="*/ 473760 w 504000"/>
              <a:gd name="connsiteY27" fmla="*/ 347760 h 504000"/>
              <a:gd name="connsiteX28" fmla="*/ 483840 w 504000"/>
              <a:gd name="connsiteY28" fmla="*/ 347760 h 504000"/>
              <a:gd name="connsiteX29" fmla="*/ 504000 w 504000"/>
              <a:gd name="connsiteY29" fmla="*/ 367920 h 504000"/>
              <a:gd name="connsiteX30" fmla="*/ 483840 w 504000"/>
              <a:gd name="connsiteY30" fmla="*/ 388080 h 504000"/>
              <a:gd name="connsiteX31" fmla="*/ 362975 w 504000"/>
              <a:gd name="connsiteY31" fmla="*/ 388080 h 504000"/>
              <a:gd name="connsiteX32" fmla="*/ 427140 w 504000"/>
              <a:gd name="connsiteY32" fmla="*/ 449064 h 504000"/>
              <a:gd name="connsiteX33" fmla="*/ 433554 w 504000"/>
              <a:gd name="connsiteY33" fmla="*/ 468683 h 504000"/>
              <a:gd name="connsiteX34" fmla="*/ 419352 w 504000"/>
              <a:gd name="connsiteY34" fmla="*/ 483661 h 504000"/>
              <a:gd name="connsiteX35" fmla="*/ 399420 w 504000"/>
              <a:gd name="connsiteY35" fmla="*/ 478296 h 504000"/>
              <a:gd name="connsiteX36" fmla="*/ 304429 w 504000"/>
              <a:gd name="connsiteY36" fmla="*/ 388080 h 504000"/>
              <a:gd name="connsiteX37" fmla="*/ 272160 w 504000"/>
              <a:gd name="connsiteY37" fmla="*/ 388080 h 504000"/>
              <a:gd name="connsiteX38" fmla="*/ 272160 w 504000"/>
              <a:gd name="connsiteY38" fmla="*/ 483840 h 504000"/>
              <a:gd name="connsiteX39" fmla="*/ 252000 w 504000"/>
              <a:gd name="connsiteY39" fmla="*/ 504000 h 504000"/>
              <a:gd name="connsiteX40" fmla="*/ 231840 w 504000"/>
              <a:gd name="connsiteY40" fmla="*/ 483840 h 504000"/>
              <a:gd name="connsiteX41" fmla="*/ 231840 w 504000"/>
              <a:gd name="connsiteY41" fmla="*/ 388080 h 504000"/>
              <a:gd name="connsiteX42" fmla="*/ 199572 w 504000"/>
              <a:gd name="connsiteY42" fmla="*/ 388080 h 504000"/>
              <a:gd name="connsiteX43" fmla="*/ 104580 w 504000"/>
              <a:gd name="connsiteY43" fmla="*/ 478296 h 504000"/>
              <a:gd name="connsiteX44" fmla="*/ 76698 w 504000"/>
              <a:gd name="connsiteY44" fmla="*/ 476977 h 504000"/>
              <a:gd name="connsiteX45" fmla="*/ 76860 w 504000"/>
              <a:gd name="connsiteY45" fmla="*/ 449064 h 504000"/>
              <a:gd name="connsiteX46" fmla="*/ 141026 w 504000"/>
              <a:gd name="connsiteY46" fmla="*/ 388080 h 504000"/>
              <a:gd name="connsiteX47" fmla="*/ 20160 w 504000"/>
              <a:gd name="connsiteY47" fmla="*/ 388080 h 504000"/>
              <a:gd name="connsiteX48" fmla="*/ 0 w 504000"/>
              <a:gd name="connsiteY48" fmla="*/ 367920 h 504000"/>
              <a:gd name="connsiteX49" fmla="*/ 20160 w 504000"/>
              <a:gd name="connsiteY49" fmla="*/ 347760 h 504000"/>
              <a:gd name="connsiteX50" fmla="*/ 30240 w 504000"/>
              <a:gd name="connsiteY50" fmla="*/ 347760 h 504000"/>
              <a:gd name="connsiteX51" fmla="*/ 30240 w 504000"/>
              <a:gd name="connsiteY51" fmla="*/ 80640 h 504000"/>
              <a:gd name="connsiteX52" fmla="*/ 20160 w 504000"/>
              <a:gd name="connsiteY52" fmla="*/ 80640 h 504000"/>
              <a:gd name="connsiteX53" fmla="*/ 0 w 504000"/>
              <a:gd name="connsiteY53" fmla="*/ 60480 h 504000"/>
              <a:gd name="connsiteX54" fmla="*/ 20160 w 504000"/>
              <a:gd name="connsiteY54" fmla="*/ 40320 h 504000"/>
              <a:gd name="connsiteX55" fmla="*/ 231840 w 504000"/>
              <a:gd name="connsiteY55" fmla="*/ 40320 h 504000"/>
              <a:gd name="connsiteX56" fmla="*/ 231840 w 504000"/>
              <a:gd name="connsiteY56" fmla="*/ 20160 h 504000"/>
              <a:gd name="connsiteX57" fmla="*/ 252000 w 504000"/>
              <a:gd name="connsiteY5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04000" h="504000">
                <a:moveTo>
                  <a:pt x="375106" y="131098"/>
                </a:moveTo>
                <a:cubicBezTo>
                  <a:pt x="382298" y="131844"/>
                  <a:pt x="388540" y="136383"/>
                  <a:pt x="391465" y="142994"/>
                </a:cubicBezTo>
                <a:cubicBezTo>
                  <a:pt x="394390" y="149606"/>
                  <a:pt x="393551" y="157277"/>
                  <a:pt x="389265" y="163100"/>
                </a:cubicBezTo>
                <a:lnTo>
                  <a:pt x="308625" y="273980"/>
                </a:lnTo>
                <a:cubicBezTo>
                  <a:pt x="305400" y="278416"/>
                  <a:pt x="300506" y="281346"/>
                  <a:pt x="295074" y="282095"/>
                </a:cubicBezTo>
                <a:cubicBezTo>
                  <a:pt x="289640" y="282845"/>
                  <a:pt x="284134" y="281348"/>
                  <a:pt x="279828" y="277949"/>
                </a:cubicBezTo>
                <a:lnTo>
                  <a:pt x="200139" y="215031"/>
                </a:lnTo>
                <a:lnTo>
                  <a:pt x="147055" y="284451"/>
                </a:lnTo>
                <a:cubicBezTo>
                  <a:pt x="140292" y="293296"/>
                  <a:pt x="127638" y="294982"/>
                  <a:pt x="118794" y="288218"/>
                </a:cubicBezTo>
                <a:cubicBezTo>
                  <a:pt x="109949" y="281455"/>
                  <a:pt x="108262" y="268801"/>
                  <a:pt x="115026" y="259957"/>
                </a:cubicBezTo>
                <a:lnTo>
                  <a:pt x="180546" y="174277"/>
                </a:lnTo>
                <a:cubicBezTo>
                  <a:pt x="183827" y="169986"/>
                  <a:pt x="188691" y="167191"/>
                  <a:pt x="194051" y="166518"/>
                </a:cubicBezTo>
                <a:cubicBezTo>
                  <a:pt x="199410" y="165846"/>
                  <a:pt x="204814" y="167352"/>
                  <a:pt x="209054" y="170698"/>
                </a:cubicBezTo>
                <a:lnTo>
                  <a:pt x="288352" y="233308"/>
                </a:lnTo>
                <a:lnTo>
                  <a:pt x="356657" y="139387"/>
                </a:lnTo>
                <a:cubicBezTo>
                  <a:pt x="360875" y="133516"/>
                  <a:pt x="367915" y="130353"/>
                  <a:pt x="375106" y="131098"/>
                </a:cubicBezTo>
                <a:close/>
                <a:moveTo>
                  <a:pt x="70560" y="80640"/>
                </a:moveTo>
                <a:lnTo>
                  <a:pt x="70560" y="347760"/>
                </a:lnTo>
                <a:lnTo>
                  <a:pt x="433440" y="347760"/>
                </a:lnTo>
                <a:lnTo>
                  <a:pt x="433440" y="80640"/>
                </a:lnTo>
                <a:close/>
                <a:moveTo>
                  <a:pt x="252000" y="0"/>
                </a:moveTo>
                <a:cubicBezTo>
                  <a:pt x="263134" y="0"/>
                  <a:pt x="272160" y="9026"/>
                  <a:pt x="272160" y="20160"/>
                </a:cubicBezTo>
                <a:lnTo>
                  <a:pt x="272160" y="40320"/>
                </a:lnTo>
                <a:lnTo>
                  <a:pt x="483840" y="40320"/>
                </a:lnTo>
                <a:cubicBezTo>
                  <a:pt x="494974" y="40320"/>
                  <a:pt x="504000" y="49346"/>
                  <a:pt x="504000" y="60480"/>
                </a:cubicBezTo>
                <a:cubicBezTo>
                  <a:pt x="504000" y="71614"/>
                  <a:pt x="494974" y="80640"/>
                  <a:pt x="483840" y="80640"/>
                </a:cubicBezTo>
                <a:lnTo>
                  <a:pt x="473760" y="80640"/>
                </a:lnTo>
                <a:lnTo>
                  <a:pt x="473760" y="347760"/>
                </a:lnTo>
                <a:lnTo>
                  <a:pt x="483840" y="347760"/>
                </a:lnTo>
                <a:cubicBezTo>
                  <a:pt x="494974" y="347760"/>
                  <a:pt x="504000" y="356786"/>
                  <a:pt x="504000" y="367920"/>
                </a:cubicBezTo>
                <a:cubicBezTo>
                  <a:pt x="504000" y="379054"/>
                  <a:pt x="494974" y="388080"/>
                  <a:pt x="483840" y="388080"/>
                </a:cubicBezTo>
                <a:lnTo>
                  <a:pt x="362975" y="388080"/>
                </a:lnTo>
                <a:lnTo>
                  <a:pt x="427140" y="449064"/>
                </a:lnTo>
                <a:cubicBezTo>
                  <a:pt x="432718" y="453930"/>
                  <a:pt x="435180" y="461462"/>
                  <a:pt x="433554" y="468683"/>
                </a:cubicBezTo>
                <a:cubicBezTo>
                  <a:pt x="431929" y="475904"/>
                  <a:pt x="426477" y="481654"/>
                  <a:pt x="419352" y="483661"/>
                </a:cubicBezTo>
                <a:cubicBezTo>
                  <a:pt x="412227" y="485667"/>
                  <a:pt x="404576" y="483608"/>
                  <a:pt x="399420" y="478296"/>
                </a:cubicBezTo>
                <a:lnTo>
                  <a:pt x="304429" y="388080"/>
                </a:lnTo>
                <a:lnTo>
                  <a:pt x="272160" y="388080"/>
                </a:lnTo>
                <a:lnTo>
                  <a:pt x="272160" y="483840"/>
                </a:lnTo>
                <a:cubicBezTo>
                  <a:pt x="272160" y="494974"/>
                  <a:pt x="263134" y="504000"/>
                  <a:pt x="252000" y="504000"/>
                </a:cubicBezTo>
                <a:cubicBezTo>
                  <a:pt x="240866" y="504000"/>
                  <a:pt x="231840" y="494974"/>
                  <a:pt x="231840" y="483840"/>
                </a:cubicBezTo>
                <a:lnTo>
                  <a:pt x="231840" y="388080"/>
                </a:lnTo>
                <a:lnTo>
                  <a:pt x="199572" y="388080"/>
                </a:lnTo>
                <a:lnTo>
                  <a:pt x="104580" y="478296"/>
                </a:lnTo>
                <a:cubicBezTo>
                  <a:pt x="96435" y="485402"/>
                  <a:pt x="84135" y="484821"/>
                  <a:pt x="76698" y="476977"/>
                </a:cubicBezTo>
                <a:cubicBezTo>
                  <a:pt x="69260" y="469134"/>
                  <a:pt x="69332" y="456821"/>
                  <a:pt x="76860" y="449064"/>
                </a:cubicBezTo>
                <a:lnTo>
                  <a:pt x="141026" y="388080"/>
                </a:lnTo>
                <a:lnTo>
                  <a:pt x="20160" y="388080"/>
                </a:lnTo>
                <a:cubicBezTo>
                  <a:pt x="9026" y="388080"/>
                  <a:pt x="0" y="379054"/>
                  <a:pt x="0" y="367920"/>
                </a:cubicBezTo>
                <a:cubicBezTo>
                  <a:pt x="0" y="356786"/>
                  <a:pt x="9026" y="347760"/>
                  <a:pt x="20160" y="347760"/>
                </a:cubicBezTo>
                <a:lnTo>
                  <a:pt x="30240" y="347760"/>
                </a:lnTo>
                <a:lnTo>
                  <a:pt x="30240" y="80640"/>
                </a:lnTo>
                <a:lnTo>
                  <a:pt x="20160" y="80640"/>
                </a:lnTo>
                <a:cubicBezTo>
                  <a:pt x="9026" y="80640"/>
                  <a:pt x="0" y="71614"/>
                  <a:pt x="0" y="60480"/>
                </a:cubicBezTo>
                <a:cubicBezTo>
                  <a:pt x="0" y="49346"/>
                  <a:pt x="9026" y="40320"/>
                  <a:pt x="20160" y="40320"/>
                </a:cubicBezTo>
                <a:lnTo>
                  <a:pt x="231840" y="40320"/>
                </a:lnTo>
                <a:lnTo>
                  <a:pt x="231840" y="20160"/>
                </a:lnTo>
                <a:cubicBezTo>
                  <a:pt x="231840" y="9026"/>
                  <a:pt x="240866" y="0"/>
                  <a:pt x="252000" y="0"/>
                </a:cubicBezTo>
                <a:close/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43"/>
          <p:cNvSpPr/>
          <p:nvPr>
            <p:custDataLst>
              <p:tags r:id="rId7"/>
            </p:custDataLst>
          </p:nvPr>
        </p:nvSpPr>
        <p:spPr>
          <a:xfrm>
            <a:off x="9763820" y="1672907"/>
            <a:ext cx="404495" cy="321310"/>
          </a:xfrm>
          <a:custGeom>
            <a:avLst/>
            <a:gdLst>
              <a:gd name="connsiteX0" fmla="*/ 296944 w 504001"/>
              <a:gd name="connsiteY0" fmla="*/ 112577 h 400512"/>
              <a:gd name="connsiteX1" fmla="*/ 314944 w 504001"/>
              <a:gd name="connsiteY1" fmla="*/ 130577 h 400512"/>
              <a:gd name="connsiteX2" fmla="*/ 314944 w 504001"/>
              <a:gd name="connsiteY2" fmla="*/ 148577 h 400512"/>
              <a:gd name="connsiteX3" fmla="*/ 296944 w 504001"/>
              <a:gd name="connsiteY3" fmla="*/ 166577 h 400512"/>
              <a:gd name="connsiteX4" fmla="*/ 278944 w 504001"/>
              <a:gd name="connsiteY4" fmla="*/ 148577 h 400512"/>
              <a:gd name="connsiteX5" fmla="*/ 278944 w 504001"/>
              <a:gd name="connsiteY5" fmla="*/ 130577 h 400512"/>
              <a:gd name="connsiteX6" fmla="*/ 296944 w 504001"/>
              <a:gd name="connsiteY6" fmla="*/ 112577 h 400512"/>
              <a:gd name="connsiteX7" fmla="*/ 207058 w 504001"/>
              <a:gd name="connsiteY7" fmla="*/ 112577 h 400512"/>
              <a:gd name="connsiteX8" fmla="*/ 225058 w 504001"/>
              <a:gd name="connsiteY8" fmla="*/ 130577 h 400512"/>
              <a:gd name="connsiteX9" fmla="*/ 225058 w 504001"/>
              <a:gd name="connsiteY9" fmla="*/ 148577 h 400512"/>
              <a:gd name="connsiteX10" fmla="*/ 207058 w 504001"/>
              <a:gd name="connsiteY10" fmla="*/ 166577 h 400512"/>
              <a:gd name="connsiteX11" fmla="*/ 189058 w 504001"/>
              <a:gd name="connsiteY11" fmla="*/ 148577 h 400512"/>
              <a:gd name="connsiteX12" fmla="*/ 189058 w 504001"/>
              <a:gd name="connsiteY12" fmla="*/ 130577 h 400512"/>
              <a:gd name="connsiteX13" fmla="*/ 207058 w 504001"/>
              <a:gd name="connsiteY13" fmla="*/ 112577 h 400512"/>
              <a:gd name="connsiteX14" fmla="*/ 117172 w 504001"/>
              <a:gd name="connsiteY14" fmla="*/ 112577 h 400512"/>
              <a:gd name="connsiteX15" fmla="*/ 135172 w 504001"/>
              <a:gd name="connsiteY15" fmla="*/ 130577 h 400512"/>
              <a:gd name="connsiteX16" fmla="*/ 135172 w 504001"/>
              <a:gd name="connsiteY16" fmla="*/ 148577 h 400512"/>
              <a:gd name="connsiteX17" fmla="*/ 117172 w 504001"/>
              <a:gd name="connsiteY17" fmla="*/ 166577 h 400512"/>
              <a:gd name="connsiteX18" fmla="*/ 99172 w 504001"/>
              <a:gd name="connsiteY18" fmla="*/ 148577 h 400512"/>
              <a:gd name="connsiteX19" fmla="*/ 99172 w 504001"/>
              <a:gd name="connsiteY19" fmla="*/ 130577 h 400512"/>
              <a:gd name="connsiteX20" fmla="*/ 117172 w 504001"/>
              <a:gd name="connsiteY20" fmla="*/ 112577 h 400512"/>
              <a:gd name="connsiteX21" fmla="*/ 418501 w 504001"/>
              <a:gd name="connsiteY21" fmla="*/ 94500 h 400512"/>
              <a:gd name="connsiteX22" fmla="*/ 418501 w 504001"/>
              <a:gd name="connsiteY22" fmla="*/ 256500 h 400512"/>
              <a:gd name="connsiteX23" fmla="*/ 400501 w 504001"/>
              <a:gd name="connsiteY23" fmla="*/ 274500 h 400512"/>
              <a:gd name="connsiteX24" fmla="*/ 144000 w 504001"/>
              <a:gd name="connsiteY24" fmla="*/ 274500 h 400512"/>
              <a:gd name="connsiteX25" fmla="*/ 144000 w 504001"/>
              <a:gd name="connsiteY25" fmla="*/ 310500 h 400512"/>
              <a:gd name="connsiteX26" fmla="*/ 418501 w 504001"/>
              <a:gd name="connsiteY26" fmla="*/ 310500 h 400512"/>
              <a:gd name="connsiteX27" fmla="*/ 429751 w 504001"/>
              <a:gd name="connsiteY27" fmla="*/ 314438 h 400512"/>
              <a:gd name="connsiteX28" fmla="*/ 468001 w 504001"/>
              <a:gd name="connsiteY28" fmla="*/ 345049 h 400512"/>
              <a:gd name="connsiteX29" fmla="*/ 468001 w 504001"/>
              <a:gd name="connsiteY29" fmla="*/ 94500 h 400512"/>
              <a:gd name="connsiteX30" fmla="*/ 36000 w 504001"/>
              <a:gd name="connsiteY30" fmla="*/ 36000 h 400512"/>
              <a:gd name="connsiteX31" fmla="*/ 36000 w 504001"/>
              <a:gd name="connsiteY31" fmla="*/ 280547 h 400512"/>
              <a:gd name="connsiteX32" fmla="*/ 72771 w 504001"/>
              <a:gd name="connsiteY32" fmla="*/ 243771 h 400512"/>
              <a:gd name="connsiteX33" fmla="*/ 85500 w 504001"/>
              <a:gd name="connsiteY33" fmla="*/ 238500 h 400512"/>
              <a:gd name="connsiteX34" fmla="*/ 382500 w 504001"/>
              <a:gd name="connsiteY34" fmla="*/ 238500 h 400512"/>
              <a:gd name="connsiteX35" fmla="*/ 382500 w 504001"/>
              <a:gd name="connsiteY35" fmla="*/ 36000 h 400512"/>
              <a:gd name="connsiteX36" fmla="*/ 18000 w 504001"/>
              <a:gd name="connsiteY36" fmla="*/ 0 h 400512"/>
              <a:gd name="connsiteX37" fmla="*/ 400501 w 504001"/>
              <a:gd name="connsiteY37" fmla="*/ 0 h 400512"/>
              <a:gd name="connsiteX38" fmla="*/ 418501 w 504001"/>
              <a:gd name="connsiteY38" fmla="*/ 18000 h 400512"/>
              <a:gd name="connsiteX39" fmla="*/ 418501 w 504001"/>
              <a:gd name="connsiteY39" fmla="*/ 58500 h 400512"/>
              <a:gd name="connsiteX40" fmla="*/ 486001 w 504001"/>
              <a:gd name="connsiteY40" fmla="*/ 58500 h 400512"/>
              <a:gd name="connsiteX41" fmla="*/ 504001 w 504001"/>
              <a:gd name="connsiteY41" fmla="*/ 76500 h 400512"/>
              <a:gd name="connsiteX42" fmla="*/ 504001 w 504001"/>
              <a:gd name="connsiteY42" fmla="*/ 382500 h 400512"/>
              <a:gd name="connsiteX43" fmla="*/ 493800 w 504001"/>
              <a:gd name="connsiteY43" fmla="*/ 398734 h 400512"/>
              <a:gd name="connsiteX44" fmla="*/ 474751 w 504001"/>
              <a:gd name="connsiteY44" fmla="*/ 396563 h 400512"/>
              <a:gd name="connsiteX45" fmla="*/ 412184 w 504001"/>
              <a:gd name="connsiteY45" fmla="*/ 346500 h 400512"/>
              <a:gd name="connsiteX46" fmla="*/ 126000 w 504001"/>
              <a:gd name="connsiteY46" fmla="*/ 346500 h 400512"/>
              <a:gd name="connsiteX47" fmla="*/ 108000 w 504001"/>
              <a:gd name="connsiteY47" fmla="*/ 328500 h 400512"/>
              <a:gd name="connsiteX48" fmla="*/ 108000 w 504001"/>
              <a:gd name="connsiteY48" fmla="*/ 274500 h 400512"/>
              <a:gd name="connsiteX49" fmla="*/ 92953 w 504001"/>
              <a:gd name="connsiteY49" fmla="*/ 274500 h 400512"/>
              <a:gd name="connsiteX50" fmla="*/ 30729 w 504001"/>
              <a:gd name="connsiteY50" fmla="*/ 336730 h 400512"/>
              <a:gd name="connsiteX51" fmla="*/ 11111 w 504001"/>
              <a:gd name="connsiteY51" fmla="*/ 340633 h 400512"/>
              <a:gd name="connsiteX52" fmla="*/ 0 w 504001"/>
              <a:gd name="connsiteY52" fmla="*/ 324000 h 400512"/>
              <a:gd name="connsiteX53" fmla="*/ 0 w 504001"/>
              <a:gd name="connsiteY53" fmla="*/ 18000 h 400512"/>
              <a:gd name="connsiteX54" fmla="*/ 18000 w 504001"/>
              <a:gd name="connsiteY54" fmla="*/ 0 h 40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04001" h="400512">
                <a:moveTo>
                  <a:pt x="296944" y="112577"/>
                </a:moveTo>
                <a:cubicBezTo>
                  <a:pt x="306885" y="112577"/>
                  <a:pt x="314944" y="120636"/>
                  <a:pt x="314944" y="130577"/>
                </a:cubicBezTo>
                <a:lnTo>
                  <a:pt x="314944" y="148577"/>
                </a:lnTo>
                <a:cubicBezTo>
                  <a:pt x="314944" y="158518"/>
                  <a:pt x="306885" y="166577"/>
                  <a:pt x="296944" y="166577"/>
                </a:cubicBezTo>
                <a:cubicBezTo>
                  <a:pt x="287003" y="166577"/>
                  <a:pt x="278944" y="158518"/>
                  <a:pt x="278944" y="148577"/>
                </a:cubicBezTo>
                <a:lnTo>
                  <a:pt x="278944" y="130577"/>
                </a:lnTo>
                <a:cubicBezTo>
                  <a:pt x="278944" y="120636"/>
                  <a:pt x="287003" y="112577"/>
                  <a:pt x="296944" y="112577"/>
                </a:cubicBezTo>
                <a:close/>
                <a:moveTo>
                  <a:pt x="207058" y="112577"/>
                </a:moveTo>
                <a:cubicBezTo>
                  <a:pt x="216999" y="112577"/>
                  <a:pt x="225058" y="120636"/>
                  <a:pt x="225058" y="130577"/>
                </a:cubicBezTo>
                <a:lnTo>
                  <a:pt x="225058" y="148577"/>
                </a:lnTo>
                <a:cubicBezTo>
                  <a:pt x="225058" y="158518"/>
                  <a:pt x="216999" y="166577"/>
                  <a:pt x="207058" y="166577"/>
                </a:cubicBezTo>
                <a:cubicBezTo>
                  <a:pt x="197117" y="166577"/>
                  <a:pt x="189058" y="158518"/>
                  <a:pt x="189058" y="148577"/>
                </a:cubicBezTo>
                <a:lnTo>
                  <a:pt x="189058" y="130577"/>
                </a:lnTo>
                <a:cubicBezTo>
                  <a:pt x="189058" y="120636"/>
                  <a:pt x="197117" y="112577"/>
                  <a:pt x="207058" y="112577"/>
                </a:cubicBezTo>
                <a:close/>
                <a:moveTo>
                  <a:pt x="117172" y="112577"/>
                </a:moveTo>
                <a:cubicBezTo>
                  <a:pt x="127114" y="112577"/>
                  <a:pt x="135172" y="120636"/>
                  <a:pt x="135172" y="130577"/>
                </a:cubicBezTo>
                <a:lnTo>
                  <a:pt x="135172" y="148577"/>
                </a:lnTo>
                <a:cubicBezTo>
                  <a:pt x="135172" y="158518"/>
                  <a:pt x="127114" y="166577"/>
                  <a:pt x="117172" y="166577"/>
                </a:cubicBezTo>
                <a:cubicBezTo>
                  <a:pt x="107231" y="166577"/>
                  <a:pt x="99172" y="158518"/>
                  <a:pt x="99172" y="148577"/>
                </a:cubicBezTo>
                <a:lnTo>
                  <a:pt x="99172" y="130577"/>
                </a:lnTo>
                <a:cubicBezTo>
                  <a:pt x="99172" y="120636"/>
                  <a:pt x="107231" y="112577"/>
                  <a:pt x="117172" y="112577"/>
                </a:cubicBezTo>
                <a:close/>
                <a:moveTo>
                  <a:pt x="418501" y="94500"/>
                </a:moveTo>
                <a:lnTo>
                  <a:pt x="418501" y="256500"/>
                </a:lnTo>
                <a:cubicBezTo>
                  <a:pt x="418501" y="266441"/>
                  <a:pt x="410442" y="274500"/>
                  <a:pt x="400501" y="274500"/>
                </a:cubicBezTo>
                <a:lnTo>
                  <a:pt x="144000" y="274500"/>
                </a:lnTo>
                <a:lnTo>
                  <a:pt x="144000" y="310500"/>
                </a:lnTo>
                <a:lnTo>
                  <a:pt x="418501" y="310500"/>
                </a:lnTo>
                <a:cubicBezTo>
                  <a:pt x="422589" y="310497"/>
                  <a:pt x="426557" y="311886"/>
                  <a:pt x="429751" y="314438"/>
                </a:cubicBezTo>
                <a:lnTo>
                  <a:pt x="468001" y="345049"/>
                </a:lnTo>
                <a:lnTo>
                  <a:pt x="468001" y="94500"/>
                </a:lnTo>
                <a:close/>
                <a:moveTo>
                  <a:pt x="36000" y="36000"/>
                </a:moveTo>
                <a:lnTo>
                  <a:pt x="36000" y="280547"/>
                </a:lnTo>
                <a:lnTo>
                  <a:pt x="72771" y="243771"/>
                </a:lnTo>
                <a:cubicBezTo>
                  <a:pt x="76147" y="240395"/>
                  <a:pt x="80726" y="238500"/>
                  <a:pt x="85500" y="238500"/>
                </a:cubicBezTo>
                <a:lnTo>
                  <a:pt x="382500" y="238500"/>
                </a:lnTo>
                <a:lnTo>
                  <a:pt x="382500" y="36000"/>
                </a:lnTo>
                <a:close/>
                <a:moveTo>
                  <a:pt x="18000" y="0"/>
                </a:moveTo>
                <a:lnTo>
                  <a:pt x="400501" y="0"/>
                </a:lnTo>
                <a:cubicBezTo>
                  <a:pt x="410442" y="0"/>
                  <a:pt x="418501" y="8059"/>
                  <a:pt x="418501" y="18000"/>
                </a:cubicBezTo>
                <a:lnTo>
                  <a:pt x="418501" y="58500"/>
                </a:lnTo>
                <a:lnTo>
                  <a:pt x="486001" y="58500"/>
                </a:lnTo>
                <a:cubicBezTo>
                  <a:pt x="495942" y="58500"/>
                  <a:pt x="504001" y="66559"/>
                  <a:pt x="504001" y="76500"/>
                </a:cubicBezTo>
                <a:lnTo>
                  <a:pt x="504001" y="382500"/>
                </a:lnTo>
                <a:cubicBezTo>
                  <a:pt x="504005" y="389423"/>
                  <a:pt x="500039" y="395735"/>
                  <a:pt x="493800" y="398734"/>
                </a:cubicBezTo>
                <a:cubicBezTo>
                  <a:pt x="487561" y="401734"/>
                  <a:pt x="480155" y="400890"/>
                  <a:pt x="474751" y="396563"/>
                </a:cubicBezTo>
                <a:lnTo>
                  <a:pt x="412184" y="346500"/>
                </a:lnTo>
                <a:lnTo>
                  <a:pt x="126000" y="346500"/>
                </a:lnTo>
                <a:cubicBezTo>
                  <a:pt x="116059" y="346500"/>
                  <a:pt x="108000" y="338441"/>
                  <a:pt x="108000" y="328500"/>
                </a:cubicBezTo>
                <a:lnTo>
                  <a:pt x="108000" y="274500"/>
                </a:lnTo>
                <a:lnTo>
                  <a:pt x="92953" y="274500"/>
                </a:lnTo>
                <a:lnTo>
                  <a:pt x="30729" y="336730"/>
                </a:lnTo>
                <a:cubicBezTo>
                  <a:pt x="25581" y="341879"/>
                  <a:pt x="17838" y="343420"/>
                  <a:pt x="11111" y="340633"/>
                </a:cubicBezTo>
                <a:cubicBezTo>
                  <a:pt x="4384" y="337846"/>
                  <a:pt x="-1" y="331281"/>
                  <a:pt x="0" y="324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 w="5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图形 18" descr="32313538383938393b32313538373838333bc6ecd6c4"/>
          <p:cNvSpPr/>
          <p:nvPr>
            <p:custDataLst>
              <p:tags r:id="rId8"/>
            </p:custDataLst>
          </p:nvPr>
        </p:nvSpPr>
        <p:spPr>
          <a:xfrm>
            <a:off x="5823010" y="4207827"/>
            <a:ext cx="376555" cy="404495"/>
          </a:xfrm>
          <a:custGeom>
            <a:avLst/>
            <a:gdLst>
              <a:gd name="connsiteX0" fmla="*/ 448156 w 468720"/>
              <a:gd name="connsiteY0" fmla="*/ 75216 h 504000"/>
              <a:gd name="connsiteX1" fmla="*/ 317116 w 468720"/>
              <a:gd name="connsiteY1" fmla="*/ 75216 h 504000"/>
              <a:gd name="connsiteX2" fmla="*/ 317116 w 468720"/>
              <a:gd name="connsiteY2" fmla="*/ 19776 h 504000"/>
              <a:gd name="connsiteX3" fmla="*/ 296956 w 468720"/>
              <a:gd name="connsiteY3" fmla="*/ -384 h 504000"/>
              <a:gd name="connsiteX4" fmla="*/ 19756 w 468720"/>
              <a:gd name="connsiteY4" fmla="*/ -384 h 504000"/>
              <a:gd name="connsiteX5" fmla="*/ -404 w 468720"/>
              <a:gd name="connsiteY5" fmla="*/ 19776 h 504000"/>
              <a:gd name="connsiteX6" fmla="*/ -404 w 468720"/>
              <a:gd name="connsiteY6" fmla="*/ 483456 h 504000"/>
              <a:gd name="connsiteX7" fmla="*/ 19756 w 468720"/>
              <a:gd name="connsiteY7" fmla="*/ 503616 h 504000"/>
              <a:gd name="connsiteX8" fmla="*/ 95356 w 468720"/>
              <a:gd name="connsiteY8" fmla="*/ 503616 h 504000"/>
              <a:gd name="connsiteX9" fmla="*/ 115516 w 468720"/>
              <a:gd name="connsiteY9" fmla="*/ 483456 h 504000"/>
              <a:gd name="connsiteX10" fmla="*/ 115516 w 468720"/>
              <a:gd name="connsiteY10" fmla="*/ 317136 h 504000"/>
              <a:gd name="connsiteX11" fmla="*/ 276796 w 468720"/>
              <a:gd name="connsiteY11" fmla="*/ 317136 h 504000"/>
              <a:gd name="connsiteX12" fmla="*/ 276796 w 468720"/>
              <a:gd name="connsiteY12" fmla="*/ 372576 h 504000"/>
              <a:gd name="connsiteX13" fmla="*/ 296956 w 468720"/>
              <a:gd name="connsiteY13" fmla="*/ 392736 h 504000"/>
              <a:gd name="connsiteX14" fmla="*/ 448156 w 468720"/>
              <a:gd name="connsiteY14" fmla="*/ 392736 h 504000"/>
              <a:gd name="connsiteX15" fmla="*/ 468316 w 468720"/>
              <a:gd name="connsiteY15" fmla="*/ 372576 h 504000"/>
              <a:gd name="connsiteX16" fmla="*/ 468316 w 468720"/>
              <a:gd name="connsiteY16" fmla="*/ 95376 h 504000"/>
              <a:gd name="connsiteX17" fmla="*/ 448156 w 468720"/>
              <a:gd name="connsiteY17" fmla="*/ 75216 h 504000"/>
              <a:gd name="connsiteX18" fmla="*/ 75196 w 468720"/>
              <a:gd name="connsiteY18" fmla="*/ 463296 h 504000"/>
              <a:gd name="connsiteX19" fmla="*/ 39916 w 468720"/>
              <a:gd name="connsiteY19" fmla="*/ 463296 h 504000"/>
              <a:gd name="connsiteX20" fmla="*/ 39916 w 468720"/>
              <a:gd name="connsiteY20" fmla="*/ 39936 h 504000"/>
              <a:gd name="connsiteX21" fmla="*/ 75196 w 468720"/>
              <a:gd name="connsiteY21" fmla="*/ 39936 h 504000"/>
              <a:gd name="connsiteX22" fmla="*/ 75196 w 468720"/>
              <a:gd name="connsiteY22" fmla="*/ 463296 h 504000"/>
              <a:gd name="connsiteX23" fmla="*/ 115516 w 468720"/>
              <a:gd name="connsiteY23" fmla="*/ 276816 h 504000"/>
              <a:gd name="connsiteX24" fmla="*/ 115516 w 468720"/>
              <a:gd name="connsiteY24" fmla="*/ 39936 h 504000"/>
              <a:gd name="connsiteX25" fmla="*/ 276796 w 468720"/>
              <a:gd name="connsiteY25" fmla="*/ 39936 h 504000"/>
              <a:gd name="connsiteX26" fmla="*/ 276796 w 468720"/>
              <a:gd name="connsiteY26" fmla="*/ 276816 h 504000"/>
              <a:gd name="connsiteX27" fmla="*/ 115516 w 468720"/>
              <a:gd name="connsiteY27" fmla="*/ 276816 h 504000"/>
              <a:gd name="connsiteX28" fmla="*/ 427996 w 468720"/>
              <a:gd name="connsiteY28" fmla="*/ 352416 h 504000"/>
              <a:gd name="connsiteX29" fmla="*/ 317116 w 468720"/>
              <a:gd name="connsiteY29" fmla="*/ 352416 h 504000"/>
              <a:gd name="connsiteX30" fmla="*/ 317116 w 468720"/>
              <a:gd name="connsiteY30" fmla="*/ 115536 h 504000"/>
              <a:gd name="connsiteX31" fmla="*/ 427996 w 468720"/>
              <a:gd name="connsiteY31" fmla="*/ 115536 h 504000"/>
              <a:gd name="connsiteX32" fmla="*/ 427996 w 468720"/>
              <a:gd name="connsiteY32" fmla="*/ 352416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8720" h="504000">
                <a:moveTo>
                  <a:pt x="448156" y="75216"/>
                </a:moveTo>
                <a:lnTo>
                  <a:pt x="317116" y="75216"/>
                </a:lnTo>
                <a:lnTo>
                  <a:pt x="317116" y="19776"/>
                </a:lnTo>
                <a:cubicBezTo>
                  <a:pt x="317116" y="8642"/>
                  <a:pt x="308090" y="-384"/>
                  <a:pt x="296956" y="-384"/>
                </a:cubicBezTo>
                <a:lnTo>
                  <a:pt x="19756" y="-384"/>
                </a:lnTo>
                <a:cubicBezTo>
                  <a:pt x="8622" y="-384"/>
                  <a:pt x="-404" y="8642"/>
                  <a:pt x="-404" y="19776"/>
                </a:cubicBezTo>
                <a:lnTo>
                  <a:pt x="-404" y="483456"/>
                </a:lnTo>
                <a:cubicBezTo>
                  <a:pt x="-404" y="494590"/>
                  <a:pt x="8622" y="503616"/>
                  <a:pt x="19756" y="503616"/>
                </a:cubicBezTo>
                <a:lnTo>
                  <a:pt x="95356" y="503616"/>
                </a:lnTo>
                <a:cubicBezTo>
                  <a:pt x="106490" y="503616"/>
                  <a:pt x="115516" y="494590"/>
                  <a:pt x="115516" y="483456"/>
                </a:cubicBezTo>
                <a:lnTo>
                  <a:pt x="115516" y="317136"/>
                </a:lnTo>
                <a:lnTo>
                  <a:pt x="276796" y="317136"/>
                </a:lnTo>
                <a:lnTo>
                  <a:pt x="276796" y="372576"/>
                </a:lnTo>
                <a:cubicBezTo>
                  <a:pt x="276796" y="383710"/>
                  <a:pt x="285822" y="392736"/>
                  <a:pt x="296956" y="392736"/>
                </a:cubicBezTo>
                <a:lnTo>
                  <a:pt x="448156" y="392736"/>
                </a:lnTo>
                <a:cubicBezTo>
                  <a:pt x="459290" y="392736"/>
                  <a:pt x="468316" y="383710"/>
                  <a:pt x="468316" y="372576"/>
                </a:cubicBezTo>
                <a:lnTo>
                  <a:pt x="468316" y="95376"/>
                </a:lnTo>
                <a:cubicBezTo>
                  <a:pt x="468316" y="84242"/>
                  <a:pt x="459290" y="75216"/>
                  <a:pt x="448156" y="75216"/>
                </a:cubicBezTo>
                <a:moveTo>
                  <a:pt x="75196" y="463296"/>
                </a:moveTo>
                <a:lnTo>
                  <a:pt x="39916" y="463296"/>
                </a:lnTo>
                <a:lnTo>
                  <a:pt x="39916" y="39936"/>
                </a:lnTo>
                <a:lnTo>
                  <a:pt x="75196" y="39936"/>
                </a:lnTo>
                <a:lnTo>
                  <a:pt x="75196" y="463296"/>
                </a:lnTo>
                <a:moveTo>
                  <a:pt x="115516" y="276816"/>
                </a:moveTo>
                <a:lnTo>
                  <a:pt x="115516" y="39936"/>
                </a:lnTo>
                <a:lnTo>
                  <a:pt x="276796" y="39936"/>
                </a:lnTo>
                <a:lnTo>
                  <a:pt x="276796" y="276816"/>
                </a:lnTo>
                <a:lnTo>
                  <a:pt x="115516" y="276816"/>
                </a:lnTo>
                <a:moveTo>
                  <a:pt x="427996" y="352416"/>
                </a:moveTo>
                <a:lnTo>
                  <a:pt x="317116" y="352416"/>
                </a:lnTo>
                <a:lnTo>
                  <a:pt x="317116" y="115536"/>
                </a:lnTo>
                <a:lnTo>
                  <a:pt x="427996" y="115536"/>
                </a:lnTo>
                <a:lnTo>
                  <a:pt x="427996" y="3524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形 14" descr="32313538383938393b32313538373837303bb9abcec4b0fc"/>
          <p:cNvSpPr/>
          <p:nvPr>
            <p:custDataLst>
              <p:tags r:id="rId9"/>
            </p:custDataLst>
          </p:nvPr>
        </p:nvSpPr>
        <p:spPr>
          <a:xfrm>
            <a:off x="9763820" y="4231957"/>
            <a:ext cx="404495" cy="356235"/>
          </a:xfrm>
          <a:custGeom>
            <a:avLst/>
            <a:gdLst>
              <a:gd name="connsiteX0" fmla="*/ 483456 w 504000"/>
              <a:gd name="connsiteY0" fmla="*/ 70176 h 443520"/>
              <a:gd name="connsiteX1" fmla="*/ 367536 w 504000"/>
              <a:gd name="connsiteY1" fmla="*/ 70176 h 443520"/>
              <a:gd name="connsiteX2" fmla="*/ 367536 w 504000"/>
              <a:gd name="connsiteY2" fmla="*/ 19776 h 443520"/>
              <a:gd name="connsiteX3" fmla="*/ 347376 w 504000"/>
              <a:gd name="connsiteY3" fmla="*/ -384 h 443520"/>
              <a:gd name="connsiteX4" fmla="*/ 155856 w 504000"/>
              <a:gd name="connsiteY4" fmla="*/ -384 h 443520"/>
              <a:gd name="connsiteX5" fmla="*/ 135696 w 504000"/>
              <a:gd name="connsiteY5" fmla="*/ 19776 h 443520"/>
              <a:gd name="connsiteX6" fmla="*/ 135696 w 504000"/>
              <a:gd name="connsiteY6" fmla="*/ 70176 h 443520"/>
              <a:gd name="connsiteX7" fmla="*/ 19776 w 504000"/>
              <a:gd name="connsiteY7" fmla="*/ 70176 h 443520"/>
              <a:gd name="connsiteX8" fmla="*/ -384 w 504000"/>
              <a:gd name="connsiteY8" fmla="*/ 90336 h 443520"/>
              <a:gd name="connsiteX9" fmla="*/ -384 w 504000"/>
              <a:gd name="connsiteY9" fmla="*/ 422976 h 443520"/>
              <a:gd name="connsiteX10" fmla="*/ 19776 w 504000"/>
              <a:gd name="connsiteY10" fmla="*/ 443136 h 443520"/>
              <a:gd name="connsiteX11" fmla="*/ 483456 w 504000"/>
              <a:gd name="connsiteY11" fmla="*/ 443136 h 443520"/>
              <a:gd name="connsiteX12" fmla="*/ 503616 w 504000"/>
              <a:gd name="connsiteY12" fmla="*/ 422976 h 443520"/>
              <a:gd name="connsiteX13" fmla="*/ 503616 w 504000"/>
              <a:gd name="connsiteY13" fmla="*/ 90336 h 443520"/>
              <a:gd name="connsiteX14" fmla="*/ 483456 w 504000"/>
              <a:gd name="connsiteY14" fmla="*/ 70176 h 443520"/>
              <a:gd name="connsiteX15" fmla="*/ 176016 w 504000"/>
              <a:gd name="connsiteY15" fmla="*/ 39936 h 443520"/>
              <a:gd name="connsiteX16" fmla="*/ 327216 w 504000"/>
              <a:gd name="connsiteY16" fmla="*/ 39936 h 443520"/>
              <a:gd name="connsiteX17" fmla="*/ 327216 w 504000"/>
              <a:gd name="connsiteY17" fmla="*/ 70176 h 443520"/>
              <a:gd name="connsiteX18" fmla="*/ 176016 w 504000"/>
              <a:gd name="connsiteY18" fmla="*/ 70176 h 443520"/>
              <a:gd name="connsiteX19" fmla="*/ 176016 w 504000"/>
              <a:gd name="connsiteY19" fmla="*/ 39936 h 443520"/>
              <a:gd name="connsiteX20" fmla="*/ 155856 w 504000"/>
              <a:gd name="connsiteY20" fmla="*/ 110496 h 443520"/>
              <a:gd name="connsiteX21" fmla="*/ 463296 w 504000"/>
              <a:gd name="connsiteY21" fmla="*/ 110496 h 443520"/>
              <a:gd name="connsiteX22" fmla="*/ 463296 w 504000"/>
              <a:gd name="connsiteY22" fmla="*/ 170976 h 443520"/>
              <a:gd name="connsiteX23" fmla="*/ 39936 w 504000"/>
              <a:gd name="connsiteY23" fmla="*/ 170976 h 443520"/>
              <a:gd name="connsiteX24" fmla="*/ 39936 w 504000"/>
              <a:gd name="connsiteY24" fmla="*/ 110496 h 443520"/>
              <a:gd name="connsiteX25" fmla="*/ 155856 w 504000"/>
              <a:gd name="connsiteY25" fmla="*/ 110496 h 443520"/>
              <a:gd name="connsiteX26" fmla="*/ 315372 w 504000"/>
              <a:gd name="connsiteY26" fmla="*/ 211296 h 443520"/>
              <a:gd name="connsiteX27" fmla="*/ 251616 w 504000"/>
              <a:gd name="connsiteY27" fmla="*/ 261715 h 443520"/>
              <a:gd name="connsiteX28" fmla="*/ 187860 w 504000"/>
              <a:gd name="connsiteY28" fmla="*/ 211296 h 443520"/>
              <a:gd name="connsiteX29" fmla="*/ 315372 w 504000"/>
              <a:gd name="connsiteY29" fmla="*/ 211296 h 443520"/>
              <a:gd name="connsiteX30" fmla="*/ 39936 w 504000"/>
              <a:gd name="connsiteY30" fmla="*/ 402816 h 443520"/>
              <a:gd name="connsiteX31" fmla="*/ 39936 w 504000"/>
              <a:gd name="connsiteY31" fmla="*/ 211296 h 443520"/>
              <a:gd name="connsiteX32" fmla="*/ 146860 w 504000"/>
              <a:gd name="connsiteY32" fmla="*/ 211296 h 443520"/>
              <a:gd name="connsiteX33" fmla="*/ 251616 w 504000"/>
              <a:gd name="connsiteY33" fmla="*/ 302016 h 443520"/>
              <a:gd name="connsiteX34" fmla="*/ 356373 w 504000"/>
              <a:gd name="connsiteY34" fmla="*/ 211296 h 443520"/>
              <a:gd name="connsiteX35" fmla="*/ 463296 w 504000"/>
              <a:gd name="connsiteY35" fmla="*/ 211296 h 443520"/>
              <a:gd name="connsiteX36" fmla="*/ 463296 w 504000"/>
              <a:gd name="connsiteY36" fmla="*/ 402816 h 443520"/>
              <a:gd name="connsiteX37" fmla="*/ 39936 w 504000"/>
              <a:gd name="connsiteY37" fmla="*/ 402816 h 44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4000" h="443520">
                <a:moveTo>
                  <a:pt x="483456" y="70176"/>
                </a:moveTo>
                <a:lnTo>
                  <a:pt x="367536" y="70176"/>
                </a:lnTo>
                <a:lnTo>
                  <a:pt x="367536" y="19776"/>
                </a:lnTo>
                <a:cubicBezTo>
                  <a:pt x="367536" y="8642"/>
                  <a:pt x="358510" y="-384"/>
                  <a:pt x="347376" y="-384"/>
                </a:cubicBezTo>
                <a:lnTo>
                  <a:pt x="155856" y="-384"/>
                </a:lnTo>
                <a:cubicBezTo>
                  <a:pt x="144722" y="-384"/>
                  <a:pt x="135696" y="8642"/>
                  <a:pt x="135696" y="19776"/>
                </a:cubicBezTo>
                <a:lnTo>
                  <a:pt x="135696" y="70176"/>
                </a:lnTo>
                <a:lnTo>
                  <a:pt x="19776" y="70176"/>
                </a:lnTo>
                <a:cubicBezTo>
                  <a:pt x="8642" y="70176"/>
                  <a:pt x="-384" y="79202"/>
                  <a:pt x="-384" y="90336"/>
                </a:cubicBezTo>
                <a:lnTo>
                  <a:pt x="-384" y="422976"/>
                </a:lnTo>
                <a:cubicBezTo>
                  <a:pt x="-384" y="434110"/>
                  <a:pt x="8642" y="443136"/>
                  <a:pt x="19776" y="443136"/>
                </a:cubicBezTo>
                <a:lnTo>
                  <a:pt x="483456" y="443136"/>
                </a:lnTo>
                <a:cubicBezTo>
                  <a:pt x="494590" y="443136"/>
                  <a:pt x="503616" y="434110"/>
                  <a:pt x="503616" y="422976"/>
                </a:cubicBezTo>
                <a:lnTo>
                  <a:pt x="503616" y="90336"/>
                </a:lnTo>
                <a:cubicBezTo>
                  <a:pt x="503616" y="79202"/>
                  <a:pt x="494590" y="70176"/>
                  <a:pt x="483456" y="70176"/>
                </a:cubicBezTo>
                <a:moveTo>
                  <a:pt x="176016" y="39936"/>
                </a:moveTo>
                <a:lnTo>
                  <a:pt x="327216" y="39936"/>
                </a:lnTo>
                <a:lnTo>
                  <a:pt x="327216" y="70176"/>
                </a:lnTo>
                <a:lnTo>
                  <a:pt x="176016" y="70176"/>
                </a:lnTo>
                <a:lnTo>
                  <a:pt x="176016" y="39936"/>
                </a:lnTo>
                <a:moveTo>
                  <a:pt x="155856" y="110496"/>
                </a:moveTo>
                <a:lnTo>
                  <a:pt x="463296" y="110496"/>
                </a:lnTo>
                <a:lnTo>
                  <a:pt x="463296" y="170976"/>
                </a:lnTo>
                <a:lnTo>
                  <a:pt x="39936" y="170976"/>
                </a:lnTo>
                <a:lnTo>
                  <a:pt x="39936" y="110496"/>
                </a:lnTo>
                <a:lnTo>
                  <a:pt x="155856" y="110496"/>
                </a:lnTo>
                <a:moveTo>
                  <a:pt x="315372" y="211296"/>
                </a:moveTo>
                <a:cubicBezTo>
                  <a:pt x="308373" y="240847"/>
                  <a:pt x="281985" y="261715"/>
                  <a:pt x="251616" y="261715"/>
                </a:cubicBezTo>
                <a:cubicBezTo>
                  <a:pt x="221248" y="261715"/>
                  <a:pt x="194859" y="240847"/>
                  <a:pt x="187860" y="211296"/>
                </a:cubicBezTo>
                <a:lnTo>
                  <a:pt x="315372" y="211296"/>
                </a:lnTo>
                <a:moveTo>
                  <a:pt x="39936" y="402816"/>
                </a:moveTo>
                <a:lnTo>
                  <a:pt x="39936" y="211296"/>
                </a:lnTo>
                <a:lnTo>
                  <a:pt x="146860" y="211296"/>
                </a:lnTo>
                <a:cubicBezTo>
                  <a:pt x="154218" y="262521"/>
                  <a:pt x="198387" y="302016"/>
                  <a:pt x="251616" y="302016"/>
                </a:cubicBezTo>
                <a:cubicBezTo>
                  <a:pt x="304845" y="302016"/>
                  <a:pt x="349014" y="262521"/>
                  <a:pt x="356373" y="211296"/>
                </a:cubicBezTo>
                <a:lnTo>
                  <a:pt x="463296" y="211296"/>
                </a:lnTo>
                <a:lnTo>
                  <a:pt x="463296" y="402816"/>
                </a:lnTo>
                <a:lnTo>
                  <a:pt x="39936" y="4028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8397935" y="2589212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2024-03-20 09:00，RM001，500吨钢材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8397935" y="2121217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原料到货信息（出 ）</a:t>
            </a: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443155" y="5134927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2024-03-20 10:00，仓库A，货架B，500吨钢材</a:t>
            </a: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4443155" y="4666932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原料存储情况（内）</a:t>
            </a: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8397935" y="5134927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焊接工序，尺寸检测通过，重量检测10千克，系统温度过高报警，喷漆工序10:00-12:30</a:t>
            </a:r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8397935" y="4666932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生产管理和关键工序（工）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硬数据采样（下面的是属于</a:t>
            </a: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生产管理和关键工序）</a:t>
            </a:r>
            <a:br>
              <a:rPr lang="en-US" altLang="zh-CN" b="1" dirty="0">
                <a:solidFill>
                  <a:schemeClr val="accent1"/>
                </a:solidFill>
                <a:latin typeface="+mn-ea"/>
                <a:cs typeface="+mn-ea"/>
              </a:rPr>
            </a:b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（工作时详细的数据）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车间环境检测与控制</a:t>
            </a:r>
          </a:p>
          <a:p>
            <a:pPr lvl="1"/>
            <a:r>
              <a:rPr lang="zh-CN" altLang="en-US" dirty="0"/>
              <a:t>温度25°C，湿度50%，气压101.3 kPa，车间温度调节24°C-26°C，调节时间09:30，调节结果26°C</a:t>
            </a:r>
          </a:p>
          <a:p>
            <a:r>
              <a:rPr lang="zh-CN" altLang="en-US" dirty="0"/>
              <a:t>设备检测与控制</a:t>
            </a:r>
          </a:p>
          <a:p>
            <a:pPr lvl="1"/>
            <a:r>
              <a:rPr lang="zh-CN" altLang="en-US" dirty="0"/>
              <a:t>机器A开机时间08:00，故障次数0，设备状态良好，机器B温度65°C，压力100 psi，转速1000 rpm</a:t>
            </a:r>
          </a:p>
          <a:p>
            <a:r>
              <a:rPr lang="zh-CN" altLang="en-US" dirty="0"/>
              <a:t>物流配送过程</a:t>
            </a:r>
          </a:p>
          <a:p>
            <a:pPr lvl="1"/>
            <a:r>
              <a:rPr lang="zh-CN" altLang="en-US" dirty="0"/>
              <a:t>扫描终端使用情况10次，扫描时间10:00，货物到达时间11:30，发货时间09:00，配送车辆运输车A，司机Mike Smith，自动输送时间15:00，输送速度2米/秒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面谈</a:t>
            </a: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7414074" y="258364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7" name="项标题"/>
          <p:cNvSpPr txBox="1"/>
          <p:nvPr>
            <p:custDataLst>
              <p:tags r:id="rId4"/>
            </p:custDataLst>
          </p:nvPr>
        </p:nvSpPr>
        <p:spPr>
          <a:xfrm>
            <a:off x="8233927" y="2583735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当前车间管理流程概述</a:t>
            </a:r>
          </a:p>
        </p:txBody>
      </p:sp>
      <p:sp>
        <p:nvSpPr>
          <p:cNvPr id="17" name="序号"/>
          <p:cNvSpPr txBox="1"/>
          <p:nvPr>
            <p:custDataLst>
              <p:tags r:id="rId5"/>
            </p:custDataLst>
          </p:nvPr>
        </p:nvSpPr>
        <p:spPr>
          <a:xfrm>
            <a:off x="7414074" y="333210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18" name="项标题"/>
          <p:cNvSpPr txBox="1"/>
          <p:nvPr>
            <p:custDataLst>
              <p:tags r:id="rId6"/>
            </p:custDataLst>
          </p:nvPr>
        </p:nvSpPr>
        <p:spPr>
          <a:xfrm>
            <a:off x="8233927" y="3331563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650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数字化车间管理系统的功能需求</a:t>
            </a:r>
          </a:p>
        </p:txBody>
      </p:sp>
      <p:sp>
        <p:nvSpPr>
          <p:cNvPr id="20" name="序号"/>
          <p:cNvSpPr txBox="1"/>
          <p:nvPr>
            <p:custDataLst>
              <p:tags r:id="rId7"/>
            </p:custDataLst>
          </p:nvPr>
        </p:nvSpPr>
        <p:spPr>
          <a:xfrm>
            <a:off x="7414074" y="4827961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  <p:sp>
        <p:nvSpPr>
          <p:cNvPr id="21" name="项标题"/>
          <p:cNvSpPr txBox="1"/>
          <p:nvPr>
            <p:custDataLst>
              <p:tags r:id="rId8"/>
            </p:custDataLst>
          </p:nvPr>
        </p:nvSpPr>
        <p:spPr>
          <a:xfrm>
            <a:off x="8233927" y="4827421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系统实施过程中的参与和配合</a:t>
            </a:r>
          </a:p>
        </p:txBody>
      </p:sp>
      <p:sp>
        <p:nvSpPr>
          <p:cNvPr id="3" name="序号"/>
          <p:cNvSpPr txBox="1"/>
          <p:nvPr>
            <p:custDataLst>
              <p:tags r:id="rId9"/>
            </p:custDataLst>
          </p:nvPr>
        </p:nvSpPr>
        <p:spPr>
          <a:xfrm>
            <a:off x="7414074" y="4080032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8" name="项标题"/>
          <p:cNvSpPr txBox="1"/>
          <p:nvPr>
            <p:custDataLst>
              <p:tags r:id="rId10"/>
            </p:custDataLst>
          </p:nvPr>
        </p:nvSpPr>
        <p:spPr>
          <a:xfrm>
            <a:off x="8233927" y="4079492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系统可用性和易用性期望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BjYzU5NTlmZDBjYjgwOTEwMTFlMjZiOGFiOTVlZj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1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单击添加文档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99_1*f*4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65_1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65_1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"/>
  <p:tag name="KSO_WM_UNIT_USESOURCEFORMAT_APPLY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"/>
  <p:tag name="KSO_WM_UNIT_USESOURCEFORMAT_APPLY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299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4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4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4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4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4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4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19_4*l_h_f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19_4*l_h_a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4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4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4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4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4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4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4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4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4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2464_4*l_h_i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64_4*l_h_f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64_4*l_h_a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2464_4*l_h_f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6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2464_4*l_h_a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2464_4*l_h_i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08.041*214.286"/>
  <p:tag name="KSO_WM_SLIDE_POSITION" val="454.514*268.734"/>
  <p:tag name="KSO_WM_DIAGRAM_GROUP_CODE" val="l1-1"/>
  <p:tag name="KSO_WM_SLIDE_DIAGTYPE" val="l"/>
  <p:tag name="KSO_WM_SLIDE_LAYOUT" val="a_d_l"/>
  <p:tag name="KSO_WM_SLIDE_LAYOUT_CNT" val="1_1_1"/>
  <p:tag name="KSO_WM_TEMPLATE_INDEX" val="20233299"/>
  <p:tag name="KSO_WM_TEMPLATE_SUBCATEGORY" val="0"/>
  <p:tag name="KSO_WM_SLIDE_INDEX" val="1"/>
  <p:tag name="KSO_WM_TAG_VERSION" val="3.0"/>
  <p:tag name="KSO_WM_SLIDE_ID" val="custom20233286_1"/>
  <p:tag name="KSO_WM_SLIDE_ITEM_CNT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9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6_1*d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86_1*i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USESOURCEFORMAT_APPLY" val="0"/>
  <p:tag name="KSO_WM_TEMPLATE_INDEX" val="20233286"/>
  <p:tag name="KSO_WM_UNIT_ID" val="custom20233286_1*a*1"/>
  <p:tag name="KSO_WM_UNIT_PRESET_TEXT" val="单击此处&#10;添加标题内容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85_1*l_h_f*1_1_1"/>
  <p:tag name="KSO_WM_TEMPLATE_CATEGORY" val="diagram"/>
  <p:tag name="KSO_WM_TEMPLATE_INDEX" val="20233285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214.28575134277344,&quot;left&quot;:454.5136220472441,&quot;top&quot;:268.7262975569597,&quot;width&quot;:408.081968503937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具体内容，简明扼要地阐述内容观点"/>
  <p:tag name="KSO_WM_UNIT_VALUE" val="36"/>
  <p:tag name="KSO_WM_UNIT_USESOURCEFORMAT_APPLY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85_1*l_h_i*1_1_1"/>
  <p:tag name="KSO_WM_TEMPLATE_CATEGORY" val="diagram"/>
  <p:tag name="KSO_WM_TEMPLATE_INDEX" val="20233285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214.28575134277344,&quot;left&quot;:454.5136220472441,&quot;top&quot;:268.7262975569597,&quot;width&quot;:408.081968503937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UBTYPE" val="d"/>
  <p:tag name="KSO_WM_UNIT_USESOURCEFORMAT_APPLY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1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。单击此处输入你的项正文，请尽量言简意赅的阐述观点。单击此处输入你的项正文。单击此处输入你的项正文，请尽量言简意赅的阐述观点。单击此处输入你的项正文，请尽量言简意赅的阐述观点。单击此处输入你的项正文。"/>
  <p:tag name="KSO_WM_UNIT_USESOURCEFORMAT_APPLY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1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9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4*362.9"/>
  <p:tag name="KSO_WM_SLIDE_POSITION" val="349.855*128.4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内容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1_3*l_h_f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1_3*l_h_a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21_3*l_h_x*1_1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8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21_3*l_h_x*1_2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0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21_3*l_h_x*1_3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9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4_1"/>
  <p:tag name="KSO_WM_UNIT_ID" val="diagram20233221_3*l_h_x*1_4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1_3*l_h_f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1_3*l_h_a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1_3*l_h_f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1_3*l_h_a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21_3*l_h_f*1_4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21_3*l_h_a*1_4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329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6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99_6*l_h_i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299_6*l_h_a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299_6*l_h_i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TEXT_FILL_TYPE" val="1"/>
  <p:tag name="KSO_WM_UNIT_USESOURCEFORMAT_APPLY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299_6*l_h_a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299_6*l_h_i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5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299_6*l_h_a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299_6*l_h_i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5"/>
  <p:tag name="KSO_WM_UNIT_TEXT_FILL_TYPE" val="1"/>
  <p:tag name="KSO_WM_UNIT_USESOURCEFORMAT_APPLY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299_6*l_h_a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787401575,&quot;left&quot;:583.7853468430887,&quot;top&quot;:203.43622047244094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39_1"/>
  <p:tag name="KSO_WM_SLIDE_ITEM_CN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custom20231939_1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3*l_h_f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3*l_h_a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0_3*l_h_f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0_3*l_h_a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0_3*l_h_f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0_3*l_h_a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557.569*365.829"/>
  <p:tag name="KSO_WM_SLIDE_POSITION" val="339.587*102.95"/>
  <p:tag name="KSO_WM_TEMPLATE_INDEX" val="20233299"/>
  <p:tag name="KSO_WM_TEMPLATE_SUBCATEGORY" val="0"/>
  <p:tag name="KSO_WM_SLIDE_INDEX" val="1"/>
  <p:tag name="KSO_WM_TAG_VERSION" val="3.0"/>
  <p:tag name="KSO_WM_SLIDE_ID" val="custom20233230_1"/>
  <p:tag name="KSO_WM_SLIDE_ITEM_CNT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2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2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2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2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29_2*l_h_f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29_2*l_h_a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9"/>
  <p:tag name="KSO_WM_SLIDE_ID" val="custom2023319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86.831*255.007"/>
  <p:tag name="KSO_WM_SLIDE_POSITION" val="96.0552*181.39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90_1*a*1"/>
  <p:tag name="KSO_WM_TEMPLATE_CATEGORY" val="custom"/>
  <p:tag name="KSO_WM_TEMPLATE_INDEX" val="2023319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5_2*l_h_f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5_2*l_h_a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5_2*l_h_f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5_2*l_h_a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5_2*l_h_f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5_2*l_h_a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5_2*l_h_f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5_2*l_h_a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557.569*365.829"/>
  <p:tag name="KSO_WM_SLIDE_POSITION" val="339.587*102.95"/>
  <p:tag name="KSO_WM_TEMPLATE_INDEX" val="20233299"/>
  <p:tag name="KSO_WM_TEMPLATE_SUBCATEGORY" val="0"/>
  <p:tag name="KSO_WM_SLIDE_INDEX" val="1"/>
  <p:tag name="KSO_WM_TAG_VERSION" val="3.0"/>
  <p:tag name="KSO_WM_SLIDE_ID" val="custom20233230_1"/>
  <p:tag name="KSO_WM_SLIDE_ITEM_CNT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2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2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2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2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29_2*l_h_f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29_2*l_h_a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37.15"/>
  <p:tag name="KSO_WM_SLIDE_POSITION" val="93.4*145.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28_1"/>
  <p:tag name="KSO_WM_SLIDE_ITEM_CNT" val="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UNIT_TEXT_FILL_FORE_SCHEMECOLOR_INDEX" val="13"/>
  <p:tag name="KSO_WM_UNIT_TEXT_FILL_TYPE" val="1"/>
  <p:tag name="KSO_WM_UNIT_USESOURCEFORMAT_APPLY" val="0"/>
  <p:tag name="KSO_WM_TEMPLATE_INDEX" val="20231928"/>
  <p:tag name="KSO_WM_UNIT_ID" val="custom20231928_1*a*1"/>
  <p:tag name="KSO_WM_UNIT_PRESET_TEXT" val="单击此处添加标题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1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1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1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1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1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1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USESOURCEFORMAT_APPLY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1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1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1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1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1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1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USESOURCEFORMAT_APPLY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329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9"/>
  <p:tag name="KSO_WM_SLIDE_TYPE" val="endPage"/>
  <p:tag name="KSO_WM_SLIDE_SUBTYPE" val="pureTxt"/>
  <p:tag name="KSO_WM_SLIDE_LAYOUT" val="a_f"/>
  <p:tag name="KSO_WM_SLIDE_LAYOUT_CNT" val="1_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299_9*f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2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1186</Words>
  <Application>Microsoft Office PowerPoint</Application>
  <PresentationFormat>宽屏</PresentationFormat>
  <Paragraphs>149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MiSans Demibold</vt:lpstr>
      <vt:lpstr>微软雅黑</vt:lpstr>
      <vt:lpstr>Arial</vt:lpstr>
      <vt:lpstr>Calibri</vt:lpstr>
      <vt:lpstr>Consolas</vt:lpstr>
      <vt:lpstr>Wingdings</vt:lpstr>
      <vt:lpstr>WPS</vt:lpstr>
      <vt:lpstr>Office 主题​​</vt:lpstr>
      <vt:lpstr>数字化车间管理系统项目</vt:lpstr>
      <vt:lpstr>项目背景</vt:lpstr>
      <vt:lpstr>项目前景</vt:lpstr>
      <vt:lpstr>预期效果</vt:lpstr>
      <vt:lpstr>项目范围</vt:lpstr>
      <vt:lpstr>PowerPoint 演示文稿</vt:lpstr>
      <vt:lpstr>硬数据采样（肯定没法做真的做的咯， 下面是举的例子）</vt:lpstr>
      <vt:lpstr>硬数据采样（下面的是属于生产管理和关键工序） （工作时详细的数据）</vt:lpstr>
      <vt:lpstr>面谈</vt:lpstr>
      <vt:lpstr>当前车间管理流程概述</vt:lpstr>
      <vt:lpstr>设备维护现状</vt:lpstr>
      <vt:lpstr>数字化车间管理系统的功能需求</vt:lpstr>
      <vt:lpstr>生产计划的自动化和优化</vt:lpstr>
      <vt:lpstr>设备运行状态实时监控</vt:lpstr>
      <vt:lpstr>设备维护预测和计划</vt:lpstr>
      <vt:lpstr>系统可用性和易用性期望</vt:lpstr>
      <vt:lpstr>界面</vt:lpstr>
      <vt:lpstr>系统实施过程中的参与和配合</vt:lpstr>
      <vt:lpstr>团队培训和系统建设的配合</vt:lpstr>
      <vt:lpstr>计划时间安排</vt:lpstr>
      <vt:lpstr>第四周：需求文档的建立与完善</vt:lpstr>
      <vt:lpstr>第五周：项目建立与需求确认</vt:lpstr>
      <vt:lpstr>人员计划与分工</vt:lpstr>
      <vt:lpstr>从我们需求文档里面摘下来的分工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- Vel</cp:lastModifiedBy>
  <cp:revision>170</cp:revision>
  <dcterms:created xsi:type="dcterms:W3CDTF">2019-06-19T02:08:00Z</dcterms:created>
  <dcterms:modified xsi:type="dcterms:W3CDTF">2024-03-25T12:51:03Z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2052-12.1.0.16412</vt:lpwstr>
  </property>
  <property fmtid="{D5CDD505-2E9C-101B-9397-08002B2CF9AE}" pid="3" name="ICV">
    <vt:lpwstr>DACF71BCCC9E42228C754A14CC586BD7_11</vt:lpwstr>
  </property>
</Properties>
</file>